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6"/>
  </p:notes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1" r:id="rId10"/>
    <p:sldId id="273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7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FC0"/>
    <a:srgbClr val="283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8"/>
    <p:restoredTop sz="94675"/>
  </p:normalViewPr>
  <p:slideViewPr>
    <p:cSldViewPr snapToGrid="0" snapToObjects="1">
      <p:cViewPr varScale="1">
        <p:scale>
          <a:sx n="71" d="100"/>
          <a:sy n="71" d="100"/>
        </p:scale>
        <p:origin x="6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09DBE-9D68-4C1F-BF4A-A1324FD45191}" type="datetimeFigureOut">
              <a:rPr lang="de-CH" smtClean="0"/>
              <a:t>09.10.2021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D1245-82EC-46DC-8139-87701C089C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578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28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>
            <a:extLst>
              <a:ext uri="{FF2B5EF4-FFF2-40B4-BE49-F238E27FC236}">
                <a16:creationId xmlns:a16="http://schemas.microsoft.com/office/drawing/2014/main" id="{AA49D3EA-C6BC-0C42-B26E-762306579CB1}"/>
              </a:ext>
            </a:extLst>
          </p:cNvPr>
          <p:cNvSpPr/>
          <p:nvPr userDrawn="1"/>
        </p:nvSpPr>
        <p:spPr>
          <a:xfrm>
            <a:off x="340822" y="648394"/>
            <a:ext cx="11521440" cy="6724996"/>
          </a:xfrm>
          <a:custGeom>
            <a:avLst/>
            <a:gdLst>
              <a:gd name="connsiteX0" fmla="*/ 0 w 11521440"/>
              <a:gd name="connsiteY0" fmla="*/ 6708371 h 6724996"/>
              <a:gd name="connsiteX1" fmla="*/ 0 w 11521440"/>
              <a:gd name="connsiteY1" fmla="*/ 0 h 6724996"/>
              <a:gd name="connsiteX2" fmla="*/ 11521440 w 11521440"/>
              <a:gd name="connsiteY2" fmla="*/ 1354975 h 6724996"/>
              <a:gd name="connsiteX3" fmla="*/ 11521440 w 11521440"/>
              <a:gd name="connsiteY3" fmla="*/ 6724996 h 6724996"/>
              <a:gd name="connsiteX4" fmla="*/ 0 w 11521440"/>
              <a:gd name="connsiteY4" fmla="*/ 6708371 h 672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440" h="6724996">
                <a:moveTo>
                  <a:pt x="0" y="6708371"/>
                </a:moveTo>
                <a:lnTo>
                  <a:pt x="0" y="0"/>
                </a:lnTo>
                <a:lnTo>
                  <a:pt x="11521440" y="1354975"/>
                </a:lnTo>
                <a:lnTo>
                  <a:pt x="11521440" y="6724996"/>
                </a:lnTo>
                <a:lnTo>
                  <a:pt x="0" y="6708371"/>
                </a:lnTo>
                <a:close/>
              </a:path>
            </a:pathLst>
          </a:custGeom>
          <a:solidFill>
            <a:srgbClr val="AABF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1E26A81D-A89B-4248-9CFA-664712D6EB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11266"/>
            <a:ext cx="10515600" cy="1325563"/>
          </a:xfrm>
          <a:prstGeom prst="rect">
            <a:avLst/>
          </a:prstGeom>
        </p:spPr>
        <p:txBody>
          <a:bodyPr anchor="t" anchorCtr="0"/>
          <a:lstStyle>
            <a:lvl1pPr>
              <a:defRPr lang="de-DE" sz="4000" b="0" i="0" kern="1200" spc="300" baseline="0" dirty="0">
                <a:solidFill>
                  <a:schemeClr val="bg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7FA6757C-B738-468A-BFC5-A7A4699D7B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178" y="76200"/>
            <a:ext cx="2160000" cy="1440000"/>
          </a:xfrm>
          <a:prstGeom prst="rect">
            <a:avLst/>
          </a:prstGeom>
        </p:spPr>
      </p:pic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6C95ACE-1FBF-4E10-B52F-C557329BAC89}"/>
              </a:ext>
            </a:extLst>
          </p:cNvPr>
          <p:cNvSpPr txBox="1">
            <a:spLocks/>
          </p:cNvSpPr>
          <p:nvPr userDrawn="1"/>
        </p:nvSpPr>
        <p:spPr>
          <a:xfrm>
            <a:off x="9113838" y="64254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D70F0B-5385-394E-BD40-E4FC87143D5D}" type="slidenum">
              <a:rPr lang="de-DE" smtClean="0">
                <a:solidFill>
                  <a:schemeClr val="bg1"/>
                </a:solidFill>
              </a:rPr>
              <a:pPr algn="r"/>
              <a:t>‹Nr.›</a:t>
            </a:fld>
            <a:r>
              <a:rPr lang="de-DE" dirty="0">
                <a:solidFill>
                  <a:schemeClr val="bg1"/>
                </a:solidFill>
              </a:rPr>
              <a:t>  | </a:t>
            </a:r>
            <a:fld id="{2838BECF-2B70-49E2-96E3-426CFD4595DE}" type="datetime1">
              <a:rPr lang="de-DE" smtClean="0">
                <a:solidFill>
                  <a:schemeClr val="bg1"/>
                </a:solidFill>
              </a:rPr>
              <a:t>09.10.2021</a:t>
            </a:fld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151E1EE-A131-493E-9DE6-585D23168C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6920" y="6068295"/>
            <a:ext cx="5400000" cy="5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43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46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bg>
      <p:bgPr>
        <a:solidFill>
          <a:srgbClr val="AABF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>
            <a:extLst>
              <a:ext uri="{FF2B5EF4-FFF2-40B4-BE49-F238E27FC236}">
                <a16:creationId xmlns:a16="http://schemas.microsoft.com/office/drawing/2014/main" id="{AA49D3EA-C6BC-0C42-B26E-762306579CB1}"/>
              </a:ext>
            </a:extLst>
          </p:cNvPr>
          <p:cNvSpPr/>
          <p:nvPr userDrawn="1"/>
        </p:nvSpPr>
        <p:spPr>
          <a:xfrm>
            <a:off x="340822" y="648394"/>
            <a:ext cx="11521440" cy="6724996"/>
          </a:xfrm>
          <a:custGeom>
            <a:avLst/>
            <a:gdLst>
              <a:gd name="connsiteX0" fmla="*/ 0 w 11521440"/>
              <a:gd name="connsiteY0" fmla="*/ 6708371 h 6724996"/>
              <a:gd name="connsiteX1" fmla="*/ 0 w 11521440"/>
              <a:gd name="connsiteY1" fmla="*/ 0 h 6724996"/>
              <a:gd name="connsiteX2" fmla="*/ 11521440 w 11521440"/>
              <a:gd name="connsiteY2" fmla="*/ 1354975 h 6724996"/>
              <a:gd name="connsiteX3" fmla="*/ 11521440 w 11521440"/>
              <a:gd name="connsiteY3" fmla="*/ 6724996 h 6724996"/>
              <a:gd name="connsiteX4" fmla="*/ 0 w 11521440"/>
              <a:gd name="connsiteY4" fmla="*/ 6708371 h 672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440" h="6724996">
                <a:moveTo>
                  <a:pt x="0" y="6708371"/>
                </a:moveTo>
                <a:lnTo>
                  <a:pt x="0" y="0"/>
                </a:lnTo>
                <a:lnTo>
                  <a:pt x="11521440" y="1354975"/>
                </a:lnTo>
                <a:lnTo>
                  <a:pt x="11521440" y="6724996"/>
                </a:lnTo>
                <a:lnTo>
                  <a:pt x="0" y="6708371"/>
                </a:lnTo>
                <a:close/>
              </a:path>
            </a:pathLst>
          </a:custGeom>
          <a:solidFill>
            <a:srgbClr val="283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899232C-22A9-0C49-AC8A-7967A2D4B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1126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lang="de-DE" sz="4000" b="0" i="0" kern="1200" spc="300" baseline="0" dirty="0">
                <a:solidFill>
                  <a:schemeClr val="bg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31163D19-776F-4801-990D-53D63FD3EA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178" y="76200"/>
            <a:ext cx="2160000" cy="1440000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14342-2829-4E6E-A41B-169CF74ED864}"/>
              </a:ext>
            </a:extLst>
          </p:cNvPr>
          <p:cNvSpPr txBox="1">
            <a:spLocks/>
          </p:cNvSpPr>
          <p:nvPr userDrawn="1"/>
        </p:nvSpPr>
        <p:spPr>
          <a:xfrm>
            <a:off x="9113838" y="64254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D70F0B-5385-394E-BD40-E4FC87143D5D}" type="slidenum">
              <a:rPr lang="de-DE" smtClean="0">
                <a:solidFill>
                  <a:schemeClr val="bg1"/>
                </a:solidFill>
              </a:rPr>
              <a:pPr algn="r"/>
              <a:t>‹Nr.›</a:t>
            </a:fld>
            <a:r>
              <a:rPr lang="de-DE" dirty="0">
                <a:solidFill>
                  <a:schemeClr val="bg1"/>
                </a:solidFill>
              </a:rPr>
              <a:t>  | </a:t>
            </a:r>
            <a:fld id="{2838BECF-2B70-49E2-96E3-426CFD4595DE}" type="datetime1">
              <a:rPr lang="de-DE" smtClean="0">
                <a:solidFill>
                  <a:schemeClr val="bg1"/>
                </a:solidFill>
              </a:rPr>
              <a:t>09.10.2021</a:t>
            </a:fld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83DA249-3C95-4B5F-B801-22336A18AF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960" y="6068295"/>
            <a:ext cx="5400000" cy="5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54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46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>
            <a:extLst>
              <a:ext uri="{FF2B5EF4-FFF2-40B4-BE49-F238E27FC236}">
                <a16:creationId xmlns:a16="http://schemas.microsoft.com/office/drawing/2014/main" id="{AA49D3EA-C6BC-0C42-B26E-762306579CB1}"/>
              </a:ext>
            </a:extLst>
          </p:cNvPr>
          <p:cNvSpPr/>
          <p:nvPr userDrawn="1"/>
        </p:nvSpPr>
        <p:spPr>
          <a:xfrm>
            <a:off x="340822" y="648394"/>
            <a:ext cx="11521440" cy="6724996"/>
          </a:xfrm>
          <a:custGeom>
            <a:avLst/>
            <a:gdLst>
              <a:gd name="connsiteX0" fmla="*/ 0 w 11521440"/>
              <a:gd name="connsiteY0" fmla="*/ 6708371 h 6724996"/>
              <a:gd name="connsiteX1" fmla="*/ 0 w 11521440"/>
              <a:gd name="connsiteY1" fmla="*/ 0 h 6724996"/>
              <a:gd name="connsiteX2" fmla="*/ 11521440 w 11521440"/>
              <a:gd name="connsiteY2" fmla="*/ 1354975 h 6724996"/>
              <a:gd name="connsiteX3" fmla="*/ 11521440 w 11521440"/>
              <a:gd name="connsiteY3" fmla="*/ 6724996 h 6724996"/>
              <a:gd name="connsiteX4" fmla="*/ 0 w 11521440"/>
              <a:gd name="connsiteY4" fmla="*/ 6708371 h 672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440" h="6724996">
                <a:moveTo>
                  <a:pt x="0" y="6708371"/>
                </a:moveTo>
                <a:lnTo>
                  <a:pt x="0" y="0"/>
                </a:lnTo>
                <a:lnTo>
                  <a:pt x="11521440" y="1354975"/>
                </a:lnTo>
                <a:lnTo>
                  <a:pt x="11521440" y="6724996"/>
                </a:lnTo>
                <a:lnTo>
                  <a:pt x="0" y="6708371"/>
                </a:lnTo>
                <a:close/>
              </a:path>
            </a:pathLst>
          </a:custGeom>
          <a:solidFill>
            <a:srgbClr val="283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7D2BE551-C85C-CC4F-9250-0ADD9A201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11266"/>
            <a:ext cx="10515600" cy="1325563"/>
          </a:xfrm>
          <a:prstGeom prst="rect">
            <a:avLst/>
          </a:prstGeom>
        </p:spPr>
        <p:txBody>
          <a:bodyPr anchor="t" anchorCtr="0"/>
          <a:lstStyle>
            <a:lvl1pPr>
              <a:defRPr lang="de-DE" sz="4000" b="0" i="0" kern="1200" spc="300" baseline="0" dirty="0">
                <a:solidFill>
                  <a:schemeClr val="bg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B8C35BBC-0935-4B52-AB09-5CF6528AE8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8754" y="78955"/>
            <a:ext cx="2160000" cy="1440000"/>
          </a:xfrm>
          <a:prstGeom prst="rect">
            <a:avLst/>
          </a:prstGeom>
        </p:spPr>
      </p:pic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84B5E08-4F8D-4E15-A365-BDD63F4E5AB1}"/>
              </a:ext>
            </a:extLst>
          </p:cNvPr>
          <p:cNvSpPr txBox="1">
            <a:spLocks/>
          </p:cNvSpPr>
          <p:nvPr userDrawn="1"/>
        </p:nvSpPr>
        <p:spPr>
          <a:xfrm>
            <a:off x="9113838" y="64254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D70F0B-5385-394E-BD40-E4FC87143D5D}" type="slidenum">
              <a:rPr lang="de-DE" smtClean="0">
                <a:solidFill>
                  <a:schemeClr val="bg1"/>
                </a:solidFill>
              </a:rPr>
              <a:pPr algn="r"/>
              <a:t>‹Nr.›</a:t>
            </a:fld>
            <a:r>
              <a:rPr lang="de-DE" dirty="0">
                <a:solidFill>
                  <a:schemeClr val="bg1"/>
                </a:solidFill>
              </a:rPr>
              <a:t>  | </a:t>
            </a:r>
            <a:fld id="{2838BECF-2B70-49E2-96E3-426CFD4595DE}" type="datetime1">
              <a:rPr lang="de-DE" smtClean="0">
                <a:solidFill>
                  <a:schemeClr val="bg1"/>
                </a:solidFill>
              </a:rPr>
              <a:t>09.10.2021</a:t>
            </a:fld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8028F4-42B7-4210-B434-862FE59B55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960" y="6068295"/>
            <a:ext cx="5400000" cy="5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82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46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DD11C9F2-A2C1-5B45-9163-C506AE8B230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4963" y="1181100"/>
            <a:ext cx="11522075" cy="47625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5E200D43-61F1-47A7-9290-D157EEDF6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8754" y="78955"/>
            <a:ext cx="2160000" cy="1440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010CBA3-D8B9-4B82-9054-80F0B541A9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" y="6093282"/>
            <a:ext cx="5400000" cy="49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08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13">
            <a:extLst>
              <a:ext uri="{FF2B5EF4-FFF2-40B4-BE49-F238E27FC236}">
                <a16:creationId xmlns:a16="http://schemas.microsoft.com/office/drawing/2014/main" id="{85F89DCF-E4AF-8244-B70E-55F8BAB16A8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4963" y="1171575"/>
            <a:ext cx="5575109" cy="477202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Inhaltsplatzhalter 13">
            <a:extLst>
              <a:ext uri="{FF2B5EF4-FFF2-40B4-BE49-F238E27FC236}">
                <a16:creationId xmlns:a16="http://schemas.microsoft.com/office/drawing/2014/main" id="{94998552-F147-8048-B87E-9D44BD1EAC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1929" y="1171575"/>
            <a:ext cx="5577840" cy="477202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543A9373-9A1A-4736-9851-E919824C07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8754" y="78955"/>
            <a:ext cx="2160000" cy="144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C41062D-E657-448A-BF4E-0E9AD40516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" y="6093282"/>
            <a:ext cx="5400000" cy="49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65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6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C6C79-F25B-7A47-BDBE-D3F270EB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457200"/>
            <a:ext cx="4437063" cy="1600200"/>
          </a:xfrm>
          <a:prstGeom prst="rect">
            <a:avLst/>
          </a:prstGeom>
        </p:spPr>
        <p:txBody>
          <a:bodyPr anchor="b"/>
          <a:lstStyle>
            <a:lvl1pPr>
              <a:defRPr lang="de-DE" sz="4000" b="0" i="0" kern="1200" spc="300" baseline="0" dirty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AA1126-7279-C647-A593-145A1A51D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0" y="1162050"/>
            <a:ext cx="6933854" cy="4699000"/>
          </a:xfrm>
          <a:prstGeom prst="rect">
            <a:avLst/>
          </a:prstGeom>
        </p:spPr>
        <p:txBody>
          <a:bodyPr/>
          <a:lstStyle>
            <a:lvl1pPr>
              <a:lnSpc>
                <a:spcPts val="2880"/>
              </a:lnSpc>
              <a:spcBef>
                <a:spcPts val="0"/>
              </a:spcBef>
              <a:defRPr lang="de-DE"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>
              <a:lnSpc>
                <a:spcPts val="2880"/>
              </a:lnSpc>
              <a:spcBef>
                <a:spcPts val="0"/>
              </a:spcBef>
              <a:defRPr lang="de-DE" sz="2400" b="0" i="0" kern="1200" dirty="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88C4EB-76B2-A343-B3D1-ABDB6EA0A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962" y="2057400"/>
            <a:ext cx="4437063" cy="3811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80"/>
              </a:lnSpc>
              <a:spcBef>
                <a:spcPts val="0"/>
              </a:spcBef>
              <a:buNone/>
              <a:defRPr lang="de-DE"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BB4D8B4C-E2C0-4788-8FD8-B513648164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8754" y="78955"/>
            <a:ext cx="2160000" cy="144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461BD4A-B6E3-44AE-861B-86D70755E0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" y="6093282"/>
            <a:ext cx="5400000" cy="49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A518187-7077-9649-B02F-7747107395B8}"/>
              </a:ext>
            </a:extLst>
          </p:cNvPr>
          <p:cNvSpPr txBox="1">
            <a:spLocks/>
          </p:cNvSpPr>
          <p:nvPr userDrawn="1"/>
        </p:nvSpPr>
        <p:spPr>
          <a:xfrm>
            <a:off x="9113838" y="64254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D70F0B-5385-394E-BD40-E4FC87143D5D}" type="slidenum">
              <a:rPr lang="de-DE" smtClean="0"/>
              <a:pPr algn="r"/>
              <a:t>‹Nr.›</a:t>
            </a:fld>
            <a:r>
              <a:rPr lang="de-DE" dirty="0"/>
              <a:t>  | </a:t>
            </a:r>
            <a:fld id="{2838BECF-2B70-49E2-96E3-426CFD4595DE}" type="datetime1">
              <a:rPr lang="de-DE" smtClean="0"/>
              <a:t>09.10.2021</a:t>
            </a:fld>
            <a:endParaRPr lang="de-DE" dirty="0"/>
          </a:p>
        </p:txBody>
      </p:sp>
      <p:sp>
        <p:nvSpPr>
          <p:cNvPr id="12" name="Titelplatzhalter 11">
            <a:extLst>
              <a:ext uri="{FF2B5EF4-FFF2-40B4-BE49-F238E27FC236}">
                <a16:creationId xmlns:a16="http://schemas.microsoft.com/office/drawing/2014/main" id="{D02E7404-DAF3-F14C-8205-A85CED5F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5571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39FED91-E205-A141-BC3F-DCA1893D6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207414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137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6" r:id="rId6"/>
  </p:sldLayoutIdLst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4000" b="0" i="0" kern="1200" spc="300" baseline="0">
          <a:solidFill>
            <a:schemeClr val="tx1"/>
          </a:solidFill>
          <a:latin typeface="Hind Medium" panose="02000000000000000000" pitchFamily="2" charset="0"/>
          <a:ea typeface="+mj-ea"/>
          <a:cs typeface="Hind Medium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ts val="2880"/>
        </a:lnSpc>
        <a:spcBef>
          <a:spcPts val="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Hind Light" panose="02000000000000000000" pitchFamily="2" charset="77"/>
          <a:ea typeface="+mn-ea"/>
          <a:cs typeface="Hind Light" panose="02000000000000000000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Hind Light" panose="02000000000000000000" pitchFamily="2" charset="77"/>
          <a:ea typeface="+mn-ea"/>
          <a:cs typeface="Hind Light" panose="02000000000000000000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ind Light" panose="02000000000000000000" pitchFamily="2" charset="77"/>
          <a:ea typeface="+mn-ea"/>
          <a:cs typeface="Hind Light" panose="02000000000000000000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ind Light" panose="02000000000000000000" pitchFamily="2" charset="77"/>
          <a:ea typeface="+mn-ea"/>
          <a:cs typeface="Hind Light" panose="02000000000000000000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ind Light" panose="02000000000000000000" pitchFamily="2" charset="77"/>
          <a:ea typeface="+mn-ea"/>
          <a:cs typeface="Hind Light" panose="02000000000000000000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69">
          <p15:clr>
            <a:srgbClr val="F26B43"/>
          </p15:clr>
        </p15:guide>
        <p15:guide id="3" pos="211">
          <p15:clr>
            <a:srgbClr val="F26B43"/>
          </p15:clr>
        </p15:guide>
        <p15:guide id="4" orient="horz" pos="1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Bienvenue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fr-CH" sz="4000" dirty="0"/>
              <a:t>[Photo avec vue de la zone du championnat]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63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Vorstellung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9563" algn="l"/>
              </a:tabLst>
            </a:pPr>
            <a:r>
              <a:rPr lang="fr-CH" sz="2400" dirty="0" err="1"/>
              <a:t>Delegierter</a:t>
            </a:r>
            <a:r>
              <a:rPr lang="fr-CH" sz="2400" dirty="0"/>
              <a:t> der </a:t>
            </a:r>
            <a:r>
              <a:rPr lang="fr-CH" sz="2400" dirty="0" err="1"/>
              <a:t>Direktion</a:t>
            </a:r>
            <a:r>
              <a:rPr lang="fr-CH" sz="2400" dirty="0"/>
              <a:t> SW	[...]				</a:t>
            </a:r>
          </a:p>
          <a:p>
            <a:pPr>
              <a:tabLst>
                <a:tab pos="4119563" algn="l"/>
              </a:tabLst>
            </a:pPr>
            <a:r>
              <a:rPr lang="fr-CH" sz="2400" dirty="0" err="1"/>
              <a:t>Schiedsrichter</a:t>
            </a:r>
            <a:r>
              <a:rPr lang="fr-CH" sz="2400" dirty="0"/>
              <a:t>	[...]	</a:t>
            </a:r>
          </a:p>
          <a:p>
            <a:pPr>
              <a:tabLst>
                <a:tab pos="4119563" algn="l"/>
              </a:tabLst>
            </a:pPr>
            <a:r>
              <a:rPr lang="fr-CH" sz="2400" dirty="0" err="1"/>
              <a:t>Schiedsrichter</a:t>
            </a:r>
            <a:r>
              <a:rPr lang="fr-CH" sz="2400" dirty="0"/>
              <a:t>-Assistent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Chef Backoffice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Starter 1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Starter 2	[...]</a:t>
            </a:r>
            <a:endParaRPr lang="fr-CH" sz="2400" b="1" dirty="0"/>
          </a:p>
          <a:p>
            <a:pPr>
              <a:tabLst>
                <a:tab pos="4119563" algn="l"/>
              </a:tabLst>
            </a:pPr>
            <a:r>
              <a:rPr lang="fr-CH" sz="2400" dirty="0"/>
              <a:t>Speaker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 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Chef </a:t>
            </a:r>
            <a:r>
              <a:rPr lang="fr-CH" sz="2400" dirty="0" err="1"/>
              <a:t>Wettkampfgericht</a:t>
            </a:r>
            <a:r>
              <a:rPr lang="fr-CH" sz="2400" dirty="0"/>
              <a:t>	[...]</a:t>
            </a:r>
          </a:p>
          <a:p>
            <a:pPr>
              <a:tabLst>
                <a:tab pos="4119563" algn="l"/>
              </a:tabLst>
            </a:pPr>
            <a:r>
              <a:rPr lang="fr-CH" sz="2400" dirty="0" err="1"/>
              <a:t>Präsident</a:t>
            </a:r>
            <a:r>
              <a:rPr lang="fr-CH" sz="2400" dirty="0"/>
              <a:t> des </a:t>
            </a:r>
            <a:r>
              <a:rPr lang="fr-CH" sz="2400" dirty="0" err="1"/>
              <a:t>Organisationskomités</a:t>
            </a:r>
            <a:r>
              <a:rPr lang="fr-CH" sz="2400" dirty="0"/>
              <a:t>	[...]</a:t>
            </a:r>
          </a:p>
        </p:txBody>
      </p:sp>
    </p:spTree>
    <p:extLst>
      <p:ext uri="{BB962C8B-B14F-4D97-AF65-F5344CB8AC3E}">
        <p14:creationId xmlns:p14="http://schemas.microsoft.com/office/powerpoint/2010/main" val="183434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 err="1"/>
              <a:t>Presentazione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9563" algn="l"/>
              </a:tabLst>
            </a:pPr>
            <a:r>
              <a:rPr lang="fr-CH" dirty="0" err="1"/>
              <a:t>Delegato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direzione</a:t>
            </a:r>
            <a:r>
              <a:rPr lang="fr-CH" dirty="0"/>
              <a:t> SW	[...]				</a:t>
            </a:r>
          </a:p>
          <a:p>
            <a:pPr>
              <a:tabLst>
                <a:tab pos="4119563" algn="l"/>
              </a:tabLst>
            </a:pPr>
            <a:r>
              <a:rPr lang="fr-CH" dirty="0" err="1"/>
              <a:t>Giudice</a:t>
            </a:r>
            <a:r>
              <a:rPr lang="fr-CH" dirty="0"/>
              <a:t> </a:t>
            </a:r>
            <a:r>
              <a:rPr lang="fr-CH" dirty="0" err="1"/>
              <a:t>Arbitro</a:t>
            </a:r>
            <a:r>
              <a:rPr lang="fr-CH" dirty="0"/>
              <a:t>	[...]	</a:t>
            </a:r>
          </a:p>
          <a:p>
            <a:pPr>
              <a:tabLst>
                <a:tab pos="4119563" algn="l"/>
              </a:tabLst>
            </a:pPr>
            <a:r>
              <a:rPr lang="fr-CH" dirty="0" err="1"/>
              <a:t>Giudice</a:t>
            </a:r>
            <a:r>
              <a:rPr lang="fr-CH" dirty="0"/>
              <a:t> </a:t>
            </a:r>
            <a:r>
              <a:rPr lang="fr-CH" dirty="0" err="1"/>
              <a:t>Arbitro</a:t>
            </a:r>
            <a:r>
              <a:rPr lang="fr-CH" dirty="0"/>
              <a:t> </a:t>
            </a:r>
            <a:r>
              <a:rPr lang="fr-CH" dirty="0" err="1"/>
              <a:t>Assistente</a:t>
            </a:r>
            <a:r>
              <a:rPr lang="fr-CH" dirty="0"/>
              <a:t>	[...]</a:t>
            </a:r>
          </a:p>
          <a:p>
            <a:pPr>
              <a:tabLst>
                <a:tab pos="4119563" algn="l"/>
              </a:tabLst>
            </a:pPr>
            <a:r>
              <a:rPr lang="fr-CH" dirty="0" err="1"/>
              <a:t>Giudice</a:t>
            </a:r>
            <a:r>
              <a:rPr lang="fr-CH" dirty="0"/>
              <a:t> Back Office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Starter 1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Starter 2	[...]</a:t>
            </a:r>
            <a:endParaRPr lang="fr-CH" b="1" dirty="0"/>
          </a:p>
          <a:p>
            <a:pPr>
              <a:tabLst>
                <a:tab pos="4119563" algn="l"/>
              </a:tabLst>
            </a:pPr>
            <a:r>
              <a:rPr lang="fr-CH" dirty="0"/>
              <a:t>Speaker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 </a:t>
            </a:r>
          </a:p>
          <a:p>
            <a:pPr>
              <a:tabLst>
                <a:tab pos="4119563" algn="l"/>
              </a:tabLst>
            </a:pPr>
            <a:r>
              <a:rPr lang="fr-CH" dirty="0" err="1"/>
              <a:t>Responsabile</a:t>
            </a:r>
            <a:r>
              <a:rPr lang="fr-CH" dirty="0"/>
              <a:t> </a:t>
            </a:r>
            <a:r>
              <a:rPr lang="fr-CH" dirty="0" err="1"/>
              <a:t>della</a:t>
            </a:r>
            <a:r>
              <a:rPr lang="fr-CH" dirty="0"/>
              <a:t> </a:t>
            </a:r>
            <a:r>
              <a:rPr lang="fr-CH" dirty="0" err="1"/>
              <a:t>giuria</a:t>
            </a:r>
            <a:r>
              <a:rPr lang="fr-CH" dirty="0"/>
              <a:t>	[...]</a:t>
            </a:r>
          </a:p>
          <a:p>
            <a:pPr>
              <a:tabLst>
                <a:tab pos="4119563" algn="l"/>
              </a:tabLst>
            </a:pPr>
            <a:r>
              <a:rPr lang="fr-CH" dirty="0" err="1"/>
              <a:t>Presidente</a:t>
            </a:r>
            <a:r>
              <a:rPr lang="fr-CH" dirty="0"/>
              <a:t> del </a:t>
            </a:r>
            <a:r>
              <a:rPr lang="fr-CH" dirty="0" err="1"/>
              <a:t>Comitato</a:t>
            </a:r>
            <a:r>
              <a:rPr lang="fr-CH" dirty="0"/>
              <a:t> di </a:t>
            </a:r>
            <a:r>
              <a:rPr lang="fr-CH" dirty="0" err="1"/>
              <a:t>organizzazione</a:t>
            </a:r>
            <a:r>
              <a:rPr lang="fr-CH" dirty="0"/>
              <a:t> 	[...]</a:t>
            </a:r>
          </a:p>
        </p:txBody>
      </p:sp>
    </p:spTree>
    <p:extLst>
      <p:ext uri="{BB962C8B-B14F-4D97-AF65-F5344CB8AC3E}">
        <p14:creationId xmlns:p14="http://schemas.microsoft.com/office/powerpoint/2010/main" val="176869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 err="1"/>
              <a:t>Presentations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9563" algn="l"/>
              </a:tabLst>
            </a:pPr>
            <a:r>
              <a:rPr lang="fr-CH" sz="2400" dirty="0" err="1"/>
              <a:t>Delegate</a:t>
            </a:r>
            <a:r>
              <a:rPr lang="fr-CH" sz="2400" dirty="0"/>
              <a:t> of SW direction 	[...]</a:t>
            </a:r>
            <a:endParaRPr lang="fr-CH" dirty="0"/>
          </a:p>
          <a:p>
            <a:pPr>
              <a:tabLst>
                <a:tab pos="4119563" algn="l"/>
              </a:tabLst>
            </a:pPr>
            <a:r>
              <a:rPr lang="fr-CH" sz="2400" dirty="0"/>
              <a:t>Referee	[...]	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Assistant-referee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Backoffice manager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Starter 1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Starter 2	[...]</a:t>
            </a:r>
            <a:endParaRPr lang="fr-CH" sz="2400" b="1" dirty="0"/>
          </a:p>
          <a:p>
            <a:pPr>
              <a:tabLst>
                <a:tab pos="4119563" algn="l"/>
              </a:tabLst>
            </a:pPr>
            <a:r>
              <a:rPr lang="fr-CH" sz="2400" dirty="0" err="1"/>
              <a:t>Announcer</a:t>
            </a:r>
            <a:r>
              <a:rPr lang="fr-CH" sz="2400" dirty="0"/>
              <a:t>	[...]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 </a:t>
            </a:r>
          </a:p>
          <a:p>
            <a:pPr>
              <a:tabLst>
                <a:tab pos="4119563" algn="l"/>
              </a:tabLst>
            </a:pPr>
            <a:r>
              <a:rPr lang="fr-CH" sz="2400" dirty="0"/>
              <a:t>Head of jury	[...]</a:t>
            </a:r>
          </a:p>
          <a:p>
            <a:pPr>
              <a:tabLst>
                <a:tab pos="4119563" algn="l"/>
              </a:tabLst>
            </a:pPr>
            <a:r>
              <a:rPr lang="fr-CH" sz="2400" dirty="0" err="1"/>
              <a:t>President</a:t>
            </a:r>
            <a:r>
              <a:rPr lang="fr-CH" sz="2400" dirty="0"/>
              <a:t> of the </a:t>
            </a:r>
            <a:r>
              <a:rPr lang="fr-CH" sz="2400" dirty="0" err="1"/>
              <a:t>Organising</a:t>
            </a:r>
            <a:r>
              <a:rPr lang="fr-CH" sz="2400" dirty="0"/>
              <a:t> </a:t>
            </a:r>
            <a:r>
              <a:rPr lang="fr-CH" sz="2400" dirty="0" err="1"/>
              <a:t>Committee</a:t>
            </a:r>
            <a:r>
              <a:rPr lang="fr-CH" sz="2400" dirty="0"/>
              <a:t>	[...]</a:t>
            </a:r>
          </a:p>
        </p:txBody>
      </p:sp>
    </p:spTree>
    <p:extLst>
      <p:ext uri="{BB962C8B-B14F-4D97-AF65-F5344CB8AC3E}">
        <p14:creationId xmlns:p14="http://schemas.microsoft.com/office/powerpoint/2010/main" val="370445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sz="3800" dirty="0" err="1"/>
              <a:t>Mot</a:t>
            </a:r>
            <a:r>
              <a:rPr lang="de-CH" sz="3800" dirty="0"/>
              <a:t> de </a:t>
            </a:r>
            <a:r>
              <a:rPr lang="de-CH" sz="3800" dirty="0" err="1"/>
              <a:t>bienvenue</a:t>
            </a:r>
            <a:r>
              <a:rPr lang="de-CH" sz="3800" dirty="0"/>
              <a:t> de </a:t>
            </a:r>
            <a:r>
              <a:rPr lang="de-CH" sz="3800" dirty="0" err="1"/>
              <a:t>l’organisateur</a:t>
            </a:r>
            <a:endParaRPr lang="de-CH" sz="38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[2 points que l’organisateur juge capital </a:t>
            </a:r>
          </a:p>
          <a:p>
            <a:pPr algn="ctr"/>
            <a:r>
              <a:rPr lang="fr-CH" sz="2400" dirty="0"/>
              <a:t>(max 7 lignes et 2 idées)]</a:t>
            </a:r>
          </a:p>
        </p:txBody>
      </p:sp>
    </p:spTree>
    <p:extLst>
      <p:ext uri="{BB962C8B-B14F-4D97-AF65-F5344CB8AC3E}">
        <p14:creationId xmlns:p14="http://schemas.microsoft.com/office/powerpoint/2010/main" val="460862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Grusswort des Veranstalters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de-DE" sz="2400" dirty="0"/>
              <a:t>2 Punkte, die für den Veranstalter wichtig sind </a:t>
            </a:r>
          </a:p>
          <a:p>
            <a:pPr algn="ctr"/>
            <a:r>
              <a:rPr lang="de-DE" sz="2400" dirty="0"/>
              <a:t>(max. 7 Zeilen und 2 Ideen</a:t>
            </a:r>
            <a:r>
              <a:rPr lang="fr-CH" sz="2400" dirty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2063131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sz="3400" dirty="0"/>
              <a:t>Parole di </a:t>
            </a:r>
            <a:r>
              <a:rPr lang="de-CH" sz="3400" dirty="0" err="1"/>
              <a:t>benvenuto</a:t>
            </a:r>
            <a:r>
              <a:rPr lang="de-CH" sz="3400" dirty="0"/>
              <a:t> </a:t>
            </a:r>
            <a:r>
              <a:rPr lang="de-CH" sz="3400" dirty="0" err="1"/>
              <a:t>dell’organizzatore</a:t>
            </a:r>
            <a:endParaRPr lang="de-CH" sz="34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[2 </a:t>
            </a:r>
            <a:r>
              <a:rPr lang="fr-CH" sz="2400" dirty="0" err="1"/>
              <a:t>punti</a:t>
            </a:r>
            <a:r>
              <a:rPr lang="fr-CH" sz="2400" dirty="0"/>
              <a:t> </a:t>
            </a:r>
            <a:r>
              <a:rPr lang="fr-CH" sz="2400" dirty="0" err="1"/>
              <a:t>che</a:t>
            </a:r>
            <a:r>
              <a:rPr lang="fr-CH" sz="2400" dirty="0"/>
              <a:t> l’</a:t>
            </a:r>
            <a:r>
              <a:rPr lang="fr-CH" sz="2400" dirty="0" err="1"/>
              <a:t>organizzatore</a:t>
            </a:r>
            <a:r>
              <a:rPr lang="fr-CH" sz="2400" dirty="0"/>
              <a:t> </a:t>
            </a:r>
            <a:r>
              <a:rPr lang="fr-CH" sz="2400" dirty="0" err="1"/>
              <a:t>giudica</a:t>
            </a:r>
            <a:r>
              <a:rPr lang="fr-CH" sz="2400" dirty="0"/>
              <a:t> capitale </a:t>
            </a:r>
          </a:p>
          <a:p>
            <a:pPr algn="ctr"/>
            <a:r>
              <a:rPr lang="fr-CH" sz="2400" dirty="0"/>
              <a:t>(max 7 </a:t>
            </a:r>
            <a:r>
              <a:rPr lang="fr-CH" sz="2400" dirty="0" err="1"/>
              <a:t>righe</a:t>
            </a:r>
            <a:r>
              <a:rPr lang="fr-CH" sz="2400" dirty="0"/>
              <a:t> e 2 </a:t>
            </a:r>
            <a:r>
              <a:rPr lang="fr-CH" sz="2400" dirty="0" err="1"/>
              <a:t>idee</a:t>
            </a:r>
            <a:r>
              <a:rPr lang="fr-CH" sz="2400" dirty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359968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Welcome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organiser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en-US" sz="2400" dirty="0"/>
              <a:t>2 points that the </a:t>
            </a:r>
            <a:r>
              <a:rPr lang="en-US" sz="2400" dirty="0" err="1"/>
              <a:t>organiser</a:t>
            </a:r>
            <a:r>
              <a:rPr lang="en-US" sz="2400" dirty="0"/>
              <a:t> considers essential. </a:t>
            </a:r>
          </a:p>
          <a:p>
            <a:pPr algn="ctr"/>
            <a:r>
              <a:rPr lang="en-US" sz="2400" dirty="0"/>
              <a:t>(max 7 lines and 2 ideas</a:t>
            </a:r>
            <a:r>
              <a:rPr lang="fr-CH" sz="2400" dirty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236504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Appel des </a:t>
            </a:r>
            <a:r>
              <a:rPr lang="de-CH" dirty="0" err="1"/>
              <a:t>membres</a:t>
            </a:r>
            <a:r>
              <a:rPr lang="de-CH" dirty="0"/>
              <a:t> du </a:t>
            </a:r>
            <a:r>
              <a:rPr lang="de-CH" dirty="0" err="1"/>
              <a:t>jury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[Photo d’une équipe de juges]</a:t>
            </a:r>
          </a:p>
        </p:txBody>
      </p:sp>
    </p:spTree>
    <p:extLst>
      <p:ext uri="{BB962C8B-B14F-4D97-AF65-F5344CB8AC3E}">
        <p14:creationId xmlns:p14="http://schemas.microsoft.com/office/powerpoint/2010/main" val="2856040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Aufruf der Jurymitglieder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fr-CH" sz="2400" dirty="0" err="1"/>
              <a:t>Foto</a:t>
            </a:r>
            <a:r>
              <a:rPr lang="fr-CH" sz="2400" dirty="0"/>
              <a:t> </a:t>
            </a:r>
            <a:r>
              <a:rPr lang="fr-CH" sz="2400" dirty="0" err="1"/>
              <a:t>eines</a:t>
            </a:r>
            <a:r>
              <a:rPr lang="fr-CH" sz="2400" dirty="0"/>
              <a:t> </a:t>
            </a:r>
            <a:r>
              <a:rPr lang="fr-CH" sz="2400" dirty="0" err="1"/>
              <a:t>Richterteams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26190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 err="1"/>
              <a:t>Appello</a:t>
            </a:r>
            <a:r>
              <a:rPr lang="de-CH" dirty="0"/>
              <a:t> </a:t>
            </a:r>
            <a:r>
              <a:rPr lang="de-CH" dirty="0" err="1"/>
              <a:t>dei</a:t>
            </a:r>
            <a:r>
              <a:rPr lang="de-CH" dirty="0"/>
              <a:t> </a:t>
            </a:r>
            <a:r>
              <a:rPr lang="de-CH" dirty="0" err="1"/>
              <a:t>membri</a:t>
            </a:r>
            <a:r>
              <a:rPr lang="de-CH" dirty="0"/>
              <a:t> della </a:t>
            </a:r>
            <a:r>
              <a:rPr lang="de-CH" dirty="0" err="1"/>
              <a:t>giuria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fr-CH" sz="2400" dirty="0" err="1"/>
              <a:t>Foto</a:t>
            </a:r>
            <a:r>
              <a:rPr lang="fr-CH" sz="2400" dirty="0"/>
              <a:t> di </a:t>
            </a:r>
            <a:r>
              <a:rPr lang="fr-CH" sz="2400" dirty="0" err="1"/>
              <a:t>una</a:t>
            </a:r>
            <a:r>
              <a:rPr lang="fr-CH" sz="2400" dirty="0"/>
              <a:t> </a:t>
            </a:r>
            <a:r>
              <a:rPr lang="fr-CH" sz="2400" dirty="0" err="1"/>
              <a:t>giuria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0594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Willkommen</a:t>
            </a:r>
            <a:br>
              <a:rPr lang="de-DE" dirty="0"/>
            </a:br>
            <a:br>
              <a:rPr lang="de-DE" dirty="0"/>
            </a:br>
            <a:r>
              <a:rPr lang="fr-CH" sz="4000" dirty="0"/>
              <a:t>[</a:t>
            </a:r>
            <a:r>
              <a:rPr lang="fr-CH" sz="4000" dirty="0" err="1"/>
              <a:t>Foto</a:t>
            </a:r>
            <a:r>
              <a:rPr lang="fr-CH" sz="4000" dirty="0"/>
              <a:t> mit </a:t>
            </a:r>
            <a:r>
              <a:rPr lang="fr-CH" sz="4000" dirty="0" err="1"/>
              <a:t>Blick</a:t>
            </a:r>
            <a:r>
              <a:rPr lang="fr-CH" sz="4000" dirty="0"/>
              <a:t> </a:t>
            </a:r>
            <a:r>
              <a:rPr lang="fr-CH" sz="4000" dirty="0" err="1"/>
              <a:t>auf</a:t>
            </a:r>
            <a:r>
              <a:rPr lang="fr-CH" sz="4000" dirty="0"/>
              <a:t> den </a:t>
            </a:r>
            <a:r>
              <a:rPr lang="fr-CH" sz="4000" dirty="0" err="1"/>
              <a:t>Meisterschaftsbereich</a:t>
            </a:r>
            <a:r>
              <a:rPr lang="fr-CH" sz="4000" dirty="0"/>
              <a:t>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041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Call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jury</a:t>
            </a:r>
            <a:r>
              <a:rPr lang="de-CH" dirty="0"/>
              <a:t> </a:t>
            </a:r>
            <a:r>
              <a:rPr lang="de-CH" dirty="0" err="1"/>
              <a:t>members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[Photo of a team of </a:t>
            </a:r>
            <a:r>
              <a:rPr lang="fr-CH" sz="2400" dirty="0" err="1"/>
              <a:t>judges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83978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Plan de la </a:t>
            </a:r>
            <a:r>
              <a:rPr lang="de-CH" dirty="0" err="1"/>
              <a:t>piscine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[Plan à ajouter]</a:t>
            </a:r>
          </a:p>
        </p:txBody>
      </p:sp>
    </p:spTree>
    <p:extLst>
      <p:ext uri="{BB962C8B-B14F-4D97-AF65-F5344CB8AC3E}">
        <p14:creationId xmlns:p14="http://schemas.microsoft.com/office/powerpoint/2010/main" val="3008074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Plan des Schwimmbads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[Plan </a:t>
            </a:r>
            <a:r>
              <a:rPr lang="fr-CH" sz="2400" dirty="0" err="1"/>
              <a:t>zum</a:t>
            </a:r>
            <a:r>
              <a:rPr lang="fr-CH" sz="2400" dirty="0"/>
              <a:t> </a:t>
            </a:r>
            <a:r>
              <a:rPr lang="fr-CH" sz="2400" dirty="0" err="1"/>
              <a:t>Hinzufügen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53863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Piano della </a:t>
            </a:r>
            <a:r>
              <a:rPr lang="de-CH" dirty="0" err="1"/>
              <a:t>piscine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[Piano da </a:t>
            </a:r>
            <a:r>
              <a:rPr lang="fr-CH" sz="2400" dirty="0" err="1"/>
              <a:t>aggiungere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64333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Plan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pool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[Insert the plan of the pool]</a:t>
            </a:r>
          </a:p>
        </p:txBody>
      </p:sp>
    </p:spTree>
    <p:extLst>
      <p:ext uri="{BB962C8B-B14F-4D97-AF65-F5344CB8AC3E}">
        <p14:creationId xmlns:p14="http://schemas.microsoft.com/office/powerpoint/2010/main" val="1207611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Plan de </a:t>
            </a:r>
            <a:r>
              <a:rPr lang="de-CH" dirty="0" err="1"/>
              <a:t>protection</a:t>
            </a:r>
            <a:r>
              <a:rPr lang="de-CH" dirty="0"/>
              <a:t> COVID-19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[texte explicatif, max 7 lignes, max 2 idées, </a:t>
            </a:r>
          </a:p>
          <a:p>
            <a:pPr algn="ctr"/>
            <a:r>
              <a:rPr lang="fr-CH" sz="2400" dirty="0"/>
              <a:t>ajouter une dia si le message est plus long]</a:t>
            </a:r>
          </a:p>
        </p:txBody>
      </p:sp>
    </p:spTree>
    <p:extLst>
      <p:ext uri="{BB962C8B-B14F-4D97-AF65-F5344CB8AC3E}">
        <p14:creationId xmlns:p14="http://schemas.microsoft.com/office/powerpoint/2010/main" val="2104884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Schutzkonzept COVID-19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de-DE" sz="2400" dirty="0"/>
              <a:t>erläuternder Text, max. 7 Zeilen, max. 2 Ideen, </a:t>
            </a:r>
          </a:p>
          <a:p>
            <a:pPr algn="ctr"/>
            <a:r>
              <a:rPr lang="de-DE" sz="2400" dirty="0"/>
              <a:t>eine Folie hinzufügen, wenn die Nachricht länger ist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43134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Piano di </a:t>
            </a:r>
            <a:r>
              <a:rPr lang="de-CH" dirty="0" err="1"/>
              <a:t>protezione</a:t>
            </a:r>
            <a:r>
              <a:rPr lang="de-CH" dirty="0"/>
              <a:t> COVID-19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fr-CH" sz="2400" dirty="0" err="1"/>
              <a:t>testo</a:t>
            </a:r>
            <a:r>
              <a:rPr lang="fr-CH" sz="2400" dirty="0"/>
              <a:t> </a:t>
            </a:r>
            <a:r>
              <a:rPr lang="fr-CH" sz="2400" dirty="0" err="1"/>
              <a:t>esplicativo</a:t>
            </a:r>
            <a:r>
              <a:rPr lang="fr-CH" sz="2400" dirty="0"/>
              <a:t>, max 7 </a:t>
            </a:r>
            <a:r>
              <a:rPr lang="fr-CH" sz="2400" dirty="0" err="1"/>
              <a:t>righe</a:t>
            </a:r>
            <a:r>
              <a:rPr lang="fr-CH" sz="2400" dirty="0"/>
              <a:t>, max 2 </a:t>
            </a:r>
            <a:r>
              <a:rPr lang="fr-CH" sz="2400" dirty="0" err="1"/>
              <a:t>idee</a:t>
            </a:r>
            <a:r>
              <a:rPr lang="fr-CH" sz="2400" dirty="0"/>
              <a:t>, </a:t>
            </a:r>
          </a:p>
          <a:p>
            <a:pPr algn="ctr"/>
            <a:r>
              <a:rPr lang="fr-CH" sz="2400" dirty="0" err="1"/>
              <a:t>aggiungere</a:t>
            </a:r>
            <a:r>
              <a:rPr lang="fr-CH" sz="2400" dirty="0"/>
              <a:t> </a:t>
            </a:r>
            <a:r>
              <a:rPr lang="fr-CH" sz="2400" dirty="0" err="1"/>
              <a:t>una</a:t>
            </a:r>
            <a:r>
              <a:rPr lang="fr-CH" sz="2400" dirty="0"/>
              <a:t> </a:t>
            </a:r>
            <a:r>
              <a:rPr lang="fr-CH" sz="2400" dirty="0" err="1"/>
              <a:t>diapositiva</a:t>
            </a:r>
            <a:r>
              <a:rPr lang="fr-CH" sz="2400" dirty="0"/>
              <a:t> se il </a:t>
            </a:r>
            <a:r>
              <a:rPr lang="fr-CH" sz="2400" dirty="0" err="1"/>
              <a:t>messaggio</a:t>
            </a:r>
            <a:r>
              <a:rPr lang="fr-CH" sz="2400" dirty="0"/>
              <a:t> è più </a:t>
            </a:r>
            <a:r>
              <a:rPr lang="fr-CH" sz="2400" dirty="0" err="1"/>
              <a:t>lungo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33155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 err="1"/>
              <a:t>Protection</a:t>
            </a:r>
            <a:r>
              <a:rPr lang="de-CH" dirty="0"/>
              <a:t> </a:t>
            </a:r>
            <a:r>
              <a:rPr lang="de-CH" dirty="0" err="1"/>
              <a:t>concept</a:t>
            </a:r>
            <a:r>
              <a:rPr lang="de-CH" dirty="0"/>
              <a:t> COVID-19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en-US" sz="2400" dirty="0"/>
              <a:t>explanatory text, max. 7 lines, max. 2 ideas, </a:t>
            </a:r>
          </a:p>
          <a:p>
            <a:pPr algn="ctr"/>
            <a:r>
              <a:rPr lang="en-US" sz="2400" dirty="0"/>
              <a:t>add a slide if the message is longer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18755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3400" dirty="0"/>
              <a:t>Défilé du jury, entrée au bord du bassin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etc.</a:t>
            </a:r>
          </a:p>
          <a:p>
            <a:endParaRPr lang="fr-CH" dirty="0"/>
          </a:p>
          <a:p>
            <a:r>
              <a:rPr lang="fr-FR" sz="2400" b="1" dirty="0"/>
              <a:t>[Lieu du rendez-vous pour le défilé] [heure]</a:t>
            </a:r>
          </a:p>
        </p:txBody>
      </p:sp>
    </p:spTree>
    <p:extLst>
      <p:ext uri="{BB962C8B-B14F-4D97-AF65-F5344CB8AC3E}">
        <p14:creationId xmlns:p14="http://schemas.microsoft.com/office/powerpoint/2010/main" val="10827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Benvenuto</a:t>
            </a:r>
            <a:br>
              <a:rPr lang="de-DE" dirty="0"/>
            </a:br>
            <a:br>
              <a:rPr lang="de-DE" dirty="0"/>
            </a:br>
            <a:r>
              <a:rPr lang="fr-CH" sz="4000" dirty="0"/>
              <a:t>[</a:t>
            </a:r>
            <a:r>
              <a:rPr lang="fr-CH" sz="4000" dirty="0" err="1"/>
              <a:t>Foto</a:t>
            </a:r>
            <a:r>
              <a:rPr lang="fr-CH" sz="4000" dirty="0"/>
              <a:t> con vista </a:t>
            </a:r>
            <a:r>
              <a:rPr lang="fr-CH" sz="4000" dirty="0" err="1"/>
              <a:t>sulla</a:t>
            </a:r>
            <a:r>
              <a:rPr lang="fr-CH" sz="4000" dirty="0"/>
              <a:t> zona del </a:t>
            </a:r>
            <a:r>
              <a:rPr lang="fr-CH" sz="4000" dirty="0" err="1"/>
              <a:t>campionato</a:t>
            </a:r>
            <a:r>
              <a:rPr lang="fr-CH" sz="4000" dirty="0"/>
              <a:t>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444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DE" dirty="0"/>
              <a:t>Einmarsch des Kampfgerichts, Eingang zum Becken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896035"/>
            <a:ext cx="11222181" cy="41292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etc.</a:t>
            </a:r>
          </a:p>
          <a:p>
            <a:endParaRPr lang="fr-CH" dirty="0"/>
          </a:p>
          <a:p>
            <a:r>
              <a:rPr lang="fr-CH" b="1" dirty="0"/>
              <a:t>[</a:t>
            </a:r>
            <a:r>
              <a:rPr lang="fr-CH" sz="2400" b="1" dirty="0" err="1"/>
              <a:t>Besammlungsort</a:t>
            </a:r>
            <a:r>
              <a:rPr lang="fr-CH" sz="2400" b="1" dirty="0"/>
              <a:t> </a:t>
            </a:r>
            <a:r>
              <a:rPr lang="fr-CH" sz="2400" b="1" dirty="0" err="1"/>
              <a:t>für</a:t>
            </a:r>
            <a:r>
              <a:rPr lang="fr-CH" sz="2400" b="1" dirty="0"/>
              <a:t> den </a:t>
            </a:r>
            <a:r>
              <a:rPr lang="fr-CH" sz="2400" b="1" dirty="0" err="1"/>
              <a:t>Einmarsch</a:t>
            </a:r>
            <a:r>
              <a:rPr lang="fr-CH" sz="2400" b="1" dirty="0"/>
              <a:t>] [</a:t>
            </a:r>
            <a:r>
              <a:rPr lang="fr-CH" sz="2400" b="1" dirty="0" err="1"/>
              <a:t>Uhrzeit</a:t>
            </a:r>
            <a:r>
              <a:rPr lang="fr-CH" sz="24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05506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3200" dirty="0" err="1"/>
              <a:t>Sfilata</a:t>
            </a:r>
            <a:r>
              <a:rPr lang="fr-CH" sz="3200" dirty="0"/>
              <a:t> </a:t>
            </a:r>
            <a:r>
              <a:rPr lang="fr-CH" sz="3200" dirty="0" err="1"/>
              <a:t>della</a:t>
            </a:r>
            <a:r>
              <a:rPr lang="fr-CH" sz="3200" dirty="0"/>
              <a:t> </a:t>
            </a:r>
            <a:r>
              <a:rPr lang="fr-CH" sz="3200" dirty="0" err="1"/>
              <a:t>giuria</a:t>
            </a:r>
            <a:r>
              <a:rPr lang="fr-CH" sz="3200" dirty="0"/>
              <a:t>, </a:t>
            </a:r>
            <a:r>
              <a:rPr lang="fr-CH" sz="3200" dirty="0" err="1"/>
              <a:t>entrata</a:t>
            </a:r>
            <a:r>
              <a:rPr lang="fr-CH" sz="3200" dirty="0"/>
              <a:t> </a:t>
            </a:r>
            <a:r>
              <a:rPr lang="fr-CH" sz="3200" dirty="0" err="1"/>
              <a:t>nella</a:t>
            </a:r>
            <a:r>
              <a:rPr lang="fr-CH" sz="3200" dirty="0"/>
              <a:t> </a:t>
            </a:r>
            <a:r>
              <a:rPr lang="fr-CH" sz="3200" dirty="0" err="1"/>
              <a:t>piscina</a:t>
            </a:r>
            <a:endParaRPr lang="fr-CH" sz="32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 err="1"/>
              <a:t>ecc</a:t>
            </a:r>
            <a:r>
              <a:rPr lang="fr-CH" sz="2400" dirty="0"/>
              <a:t>.</a:t>
            </a:r>
          </a:p>
          <a:p>
            <a:endParaRPr lang="fr-CH" dirty="0"/>
          </a:p>
          <a:p>
            <a:r>
              <a:rPr lang="fr-CH" b="1" dirty="0"/>
              <a:t>[</a:t>
            </a:r>
            <a:r>
              <a:rPr lang="fr-CH" sz="2400" b="1" dirty="0" err="1"/>
              <a:t>Luogo</a:t>
            </a:r>
            <a:r>
              <a:rPr lang="fr-CH" sz="2400" b="1" dirty="0"/>
              <a:t> di </a:t>
            </a:r>
            <a:r>
              <a:rPr lang="fr-CH" sz="2400" b="1" dirty="0" err="1"/>
              <a:t>ritrovo</a:t>
            </a:r>
            <a:r>
              <a:rPr lang="fr-CH" sz="2400" b="1" dirty="0"/>
              <a:t> per la </a:t>
            </a:r>
            <a:r>
              <a:rPr lang="fr-CH" sz="2400" b="1" dirty="0" err="1"/>
              <a:t>sfilata</a:t>
            </a:r>
            <a:r>
              <a:rPr lang="fr-CH" sz="2400" b="1" dirty="0"/>
              <a:t>] [</a:t>
            </a:r>
            <a:r>
              <a:rPr lang="fr-CH" sz="2400" b="1" dirty="0" err="1"/>
              <a:t>ora</a:t>
            </a:r>
            <a:r>
              <a:rPr lang="fr-CH" sz="24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63525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sz="3600" dirty="0"/>
              <a:t>Jury parade, entrance to the pool deck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etc.</a:t>
            </a:r>
          </a:p>
          <a:p>
            <a:endParaRPr lang="fr-CH" dirty="0"/>
          </a:p>
          <a:p>
            <a:r>
              <a:rPr lang="fr-CH" b="1" dirty="0"/>
              <a:t>[</a:t>
            </a:r>
            <a:r>
              <a:rPr lang="en-US" sz="2400" b="1" dirty="0"/>
              <a:t>Meeting venue for the parade</a:t>
            </a:r>
            <a:r>
              <a:rPr lang="fr-CH" sz="2400" b="1" dirty="0"/>
              <a:t>] [Time]</a:t>
            </a:r>
          </a:p>
        </p:txBody>
      </p:sp>
    </p:spTree>
    <p:extLst>
      <p:ext uri="{BB962C8B-B14F-4D97-AF65-F5344CB8AC3E}">
        <p14:creationId xmlns:p14="http://schemas.microsoft.com/office/powerpoint/2010/main" val="323017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3600" b="1" dirty="0"/>
              <a:t>Position des juges au bord du bassin</a:t>
            </a:r>
            <a:endParaRPr lang="en-US" sz="36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Les juges doivent être alignés en fonction des phases de la course.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pPr algn="ctr"/>
            <a:r>
              <a:rPr lang="fr-CH" sz="2400" dirty="0"/>
              <a:t>[Photo avec un exemple de juges alignés]</a:t>
            </a:r>
          </a:p>
        </p:txBody>
      </p:sp>
    </p:spTree>
    <p:extLst>
      <p:ext uri="{BB962C8B-B14F-4D97-AF65-F5344CB8AC3E}">
        <p14:creationId xmlns:p14="http://schemas.microsoft.com/office/powerpoint/2010/main" val="705634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sz="3800" dirty="0"/>
              <a:t>Position der Richter am </a:t>
            </a:r>
            <a:r>
              <a:rPr lang="en-US" sz="3800" dirty="0" err="1"/>
              <a:t>Beckenrand</a:t>
            </a:r>
            <a:endParaRPr lang="en-US" sz="38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Die Richter müssen </a:t>
            </a:r>
            <a:r>
              <a:rPr lang="de-DE" sz="2400" dirty="0" err="1"/>
              <a:t>gemäss</a:t>
            </a:r>
            <a:r>
              <a:rPr lang="de-DE" sz="2400" dirty="0"/>
              <a:t> den Phasen des Wettkampfs aufgestellt werden</a:t>
            </a:r>
            <a:r>
              <a:rPr lang="fr-CH" sz="2400" dirty="0"/>
              <a:t>.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pPr algn="ctr"/>
            <a:r>
              <a:rPr lang="fr-CH" sz="2400" dirty="0"/>
              <a:t>[</a:t>
            </a:r>
            <a:r>
              <a:rPr lang="de-DE" sz="2400" dirty="0"/>
              <a:t>Foto mit Beispiel eines aufgestellten Richterteams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6141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it-IT" dirty="0"/>
              <a:t>Posizione dei giudici sul bordo della piscina</a:t>
            </a:r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909482"/>
            <a:ext cx="11222181" cy="4115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I </a:t>
            </a:r>
            <a:r>
              <a:rPr lang="fr-CH" sz="2400" dirty="0" err="1"/>
              <a:t>giudici</a:t>
            </a:r>
            <a:r>
              <a:rPr lang="fr-CH" sz="2400" dirty="0"/>
              <a:t> </a:t>
            </a:r>
            <a:r>
              <a:rPr lang="fr-CH" sz="2400" dirty="0" err="1"/>
              <a:t>devono</a:t>
            </a:r>
            <a:r>
              <a:rPr lang="fr-CH" sz="2400" dirty="0"/>
              <a:t> </a:t>
            </a:r>
            <a:r>
              <a:rPr lang="fr-CH" sz="2400" dirty="0" err="1"/>
              <a:t>essere</a:t>
            </a:r>
            <a:r>
              <a:rPr lang="fr-CH" sz="2400" dirty="0"/>
              <a:t> </a:t>
            </a:r>
            <a:r>
              <a:rPr lang="fr-CH" sz="2400" dirty="0" err="1"/>
              <a:t>allineati</a:t>
            </a:r>
            <a:r>
              <a:rPr lang="fr-CH" sz="2400" dirty="0"/>
              <a:t> </a:t>
            </a:r>
            <a:r>
              <a:rPr lang="fr-CH" sz="2400" dirty="0" err="1"/>
              <a:t>secondo</a:t>
            </a:r>
            <a:r>
              <a:rPr lang="fr-CH" sz="2400" dirty="0"/>
              <a:t> le </a:t>
            </a:r>
            <a:r>
              <a:rPr lang="fr-CH" sz="2400" dirty="0" err="1"/>
              <a:t>fasi</a:t>
            </a:r>
            <a:r>
              <a:rPr lang="fr-CH" sz="2400" dirty="0"/>
              <a:t> </a:t>
            </a:r>
            <a:r>
              <a:rPr lang="fr-CH" sz="2400" dirty="0" err="1"/>
              <a:t>della</a:t>
            </a:r>
            <a:r>
              <a:rPr lang="fr-CH" sz="2400" dirty="0"/>
              <a:t> gara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pPr algn="ctr"/>
            <a:r>
              <a:rPr lang="fr-CH" sz="2400" dirty="0"/>
              <a:t>[</a:t>
            </a:r>
            <a:r>
              <a:rPr lang="fr-CH" sz="2400" dirty="0" err="1"/>
              <a:t>Foto</a:t>
            </a:r>
            <a:r>
              <a:rPr lang="fr-CH" sz="2400" dirty="0"/>
              <a:t> con un </a:t>
            </a:r>
            <a:r>
              <a:rPr lang="fr-CH" sz="2400" dirty="0" err="1"/>
              <a:t>esempio</a:t>
            </a:r>
            <a:r>
              <a:rPr lang="fr-CH" sz="2400" dirty="0"/>
              <a:t> di </a:t>
            </a:r>
            <a:r>
              <a:rPr lang="fr-CH" sz="2400" dirty="0" err="1"/>
              <a:t>giudici</a:t>
            </a:r>
            <a:r>
              <a:rPr lang="fr-CH" sz="2400" dirty="0"/>
              <a:t> </a:t>
            </a:r>
            <a:r>
              <a:rPr lang="fr-CH" sz="2400" dirty="0" err="1"/>
              <a:t>allineati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645012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/>
              <a:t>Judges’ positions at the pool desk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judges must be aligned according to the phases of the event.</a:t>
            </a:r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pPr algn="ctr"/>
            <a:r>
              <a:rPr lang="fr-CH" sz="2400" dirty="0"/>
              <a:t>[</a:t>
            </a:r>
            <a:r>
              <a:rPr lang="en-US" sz="2400" dirty="0"/>
              <a:t>Photo with example of a team of judges lined up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99638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FR" dirty="0"/>
              <a:t>Défilé du jury, sortie du bassin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[ ou un commentaire explicatif....]</a:t>
            </a:r>
          </a:p>
          <a:p>
            <a:endParaRPr lang="fr-CH" dirty="0"/>
          </a:p>
          <a:p>
            <a:r>
              <a:rPr lang="fr-FR" sz="2400" b="1" dirty="0"/>
              <a:t>[Lieu du debriefing pour le jury]</a:t>
            </a:r>
          </a:p>
        </p:txBody>
      </p:sp>
    </p:spTree>
    <p:extLst>
      <p:ext uri="{BB962C8B-B14F-4D97-AF65-F5344CB8AC3E}">
        <p14:creationId xmlns:p14="http://schemas.microsoft.com/office/powerpoint/2010/main" val="3897376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199"/>
            <a:ext cx="9317511" cy="12774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/>
              <a:t>Aufmarsch des Kampfgerichts, Verlassen des Schwimmbeckens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869141"/>
            <a:ext cx="11222181" cy="41561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[</a:t>
            </a:r>
            <a:r>
              <a:rPr lang="fr-CH" sz="2400" dirty="0" err="1"/>
              <a:t>oder</a:t>
            </a:r>
            <a:r>
              <a:rPr lang="fr-CH" sz="2400" dirty="0"/>
              <a:t> </a:t>
            </a:r>
            <a:r>
              <a:rPr lang="fr-CH" sz="2400" dirty="0" err="1"/>
              <a:t>ein</a:t>
            </a:r>
            <a:r>
              <a:rPr lang="fr-CH" sz="2400" dirty="0"/>
              <a:t> </a:t>
            </a:r>
            <a:r>
              <a:rPr lang="fr-CH" sz="2400" dirty="0" err="1"/>
              <a:t>erläuternder</a:t>
            </a:r>
            <a:r>
              <a:rPr lang="fr-CH" sz="2400" dirty="0"/>
              <a:t> </a:t>
            </a:r>
            <a:r>
              <a:rPr lang="fr-CH" sz="2400" dirty="0" err="1"/>
              <a:t>Kommentar</a:t>
            </a:r>
            <a:r>
              <a:rPr lang="fr-CH" sz="2400" dirty="0"/>
              <a:t>....]</a:t>
            </a:r>
          </a:p>
          <a:p>
            <a:endParaRPr lang="fr-CH" dirty="0"/>
          </a:p>
          <a:p>
            <a:r>
              <a:rPr lang="de-CH" sz="2400" b="1" dirty="0"/>
              <a:t>[Ort des Debriefings des Kampfgerichts]</a:t>
            </a:r>
          </a:p>
        </p:txBody>
      </p:sp>
    </p:spTree>
    <p:extLst>
      <p:ext uri="{BB962C8B-B14F-4D97-AF65-F5344CB8AC3E}">
        <p14:creationId xmlns:p14="http://schemas.microsoft.com/office/powerpoint/2010/main" val="2019763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it-IT" sz="3600" dirty="0"/>
              <a:t>Sfilata della giuria, uscita della piscina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[o un </a:t>
            </a:r>
            <a:r>
              <a:rPr lang="fr-CH" sz="2400" dirty="0" err="1"/>
              <a:t>commento</a:t>
            </a:r>
            <a:r>
              <a:rPr lang="fr-CH" sz="2400" dirty="0"/>
              <a:t> </a:t>
            </a:r>
            <a:r>
              <a:rPr lang="fr-CH" sz="2400" dirty="0" err="1"/>
              <a:t>esplicativo</a:t>
            </a:r>
            <a:r>
              <a:rPr lang="fr-CH" sz="2400" dirty="0"/>
              <a:t>....]</a:t>
            </a:r>
          </a:p>
          <a:p>
            <a:endParaRPr lang="fr-CH" dirty="0"/>
          </a:p>
          <a:p>
            <a:r>
              <a:rPr lang="it-IT" sz="2400" b="1" dirty="0"/>
              <a:t>[Luogo del debriefing per la giuria]</a:t>
            </a:r>
          </a:p>
        </p:txBody>
      </p:sp>
    </p:spTree>
    <p:extLst>
      <p:ext uri="{BB962C8B-B14F-4D97-AF65-F5344CB8AC3E}">
        <p14:creationId xmlns:p14="http://schemas.microsoft.com/office/powerpoint/2010/main" val="299287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Welcome</a:t>
            </a:r>
            <a:br>
              <a:rPr lang="de-DE" dirty="0"/>
            </a:br>
            <a:br>
              <a:rPr lang="de-DE" dirty="0"/>
            </a:br>
            <a:r>
              <a:rPr lang="fr-CH" sz="4000" dirty="0"/>
              <a:t>[Photo </a:t>
            </a:r>
            <a:r>
              <a:rPr lang="fr-CH" sz="4000" dirty="0" err="1"/>
              <a:t>with</a:t>
            </a:r>
            <a:r>
              <a:rPr lang="fr-CH" sz="4000" dirty="0"/>
              <a:t> </a:t>
            </a:r>
            <a:r>
              <a:rPr lang="fr-CH" sz="4000" dirty="0" err="1"/>
              <a:t>view</a:t>
            </a:r>
            <a:r>
              <a:rPr lang="fr-CH" sz="4000" dirty="0"/>
              <a:t> of the </a:t>
            </a:r>
            <a:r>
              <a:rPr lang="fr-CH" sz="4000" dirty="0" err="1"/>
              <a:t>championships</a:t>
            </a:r>
            <a:r>
              <a:rPr lang="fr-CH" sz="4000" dirty="0"/>
              <a:t> area]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8968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sz="3800" dirty="0"/>
              <a:t>Jury parade, exit from the pool desk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1.</a:t>
            </a:r>
          </a:p>
          <a:p>
            <a:r>
              <a:rPr lang="fr-CH" sz="2400" dirty="0"/>
              <a:t>2.</a:t>
            </a:r>
          </a:p>
          <a:p>
            <a:r>
              <a:rPr lang="fr-CH" sz="2400" dirty="0"/>
              <a:t>3.</a:t>
            </a:r>
          </a:p>
          <a:p>
            <a:r>
              <a:rPr lang="fr-CH" sz="2400" dirty="0"/>
              <a:t>4. </a:t>
            </a:r>
          </a:p>
          <a:p>
            <a:r>
              <a:rPr lang="fr-CH" sz="2400" dirty="0"/>
              <a:t>5.</a:t>
            </a:r>
          </a:p>
          <a:p>
            <a:r>
              <a:rPr lang="fr-CH" sz="2400" dirty="0"/>
              <a:t>[or an </a:t>
            </a:r>
            <a:r>
              <a:rPr lang="fr-CH" sz="2400" dirty="0" err="1"/>
              <a:t>explanatory</a:t>
            </a:r>
            <a:r>
              <a:rPr lang="fr-CH" sz="2400" dirty="0"/>
              <a:t> comment....]</a:t>
            </a:r>
          </a:p>
          <a:p>
            <a:endParaRPr lang="fr-CH" dirty="0"/>
          </a:p>
          <a:p>
            <a:r>
              <a:rPr lang="en-US" sz="2400" b="1" dirty="0"/>
              <a:t>[Venue for the jury’s debriefing]</a:t>
            </a:r>
          </a:p>
        </p:txBody>
      </p:sp>
    </p:spTree>
    <p:extLst>
      <p:ext uri="{BB962C8B-B14F-4D97-AF65-F5344CB8AC3E}">
        <p14:creationId xmlns:p14="http://schemas.microsoft.com/office/powerpoint/2010/main" val="2581471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 err="1"/>
              <a:t>Canaux</a:t>
            </a:r>
            <a:r>
              <a:rPr lang="en-US" dirty="0"/>
              <a:t> de communication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fr-CH" sz="2400" dirty="0"/>
              <a:t>Juge Arbitre </a:t>
            </a:r>
            <a:r>
              <a:rPr lang="fr-CH" sz="2400" dirty="0">
                <a:sym typeface="Wingdings" pitchFamily="2" charset="2"/>
              </a:rPr>
              <a:t>--------------------- </a:t>
            </a:r>
            <a:r>
              <a:rPr lang="fr-CH" sz="2400" dirty="0"/>
              <a:t>	</a:t>
            </a:r>
            <a:r>
              <a:rPr lang="fr-CH" sz="2400" dirty="0" err="1"/>
              <a:t>Startordner</a:t>
            </a:r>
            <a:endParaRPr lang="fr-CH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fr-CH" sz="2400" dirty="0"/>
              <a:t>Juge Arbitre </a:t>
            </a:r>
            <a:r>
              <a:rPr lang="fr-CH" sz="2400" dirty="0">
                <a:sym typeface="Wingdings" pitchFamily="2" charset="2"/>
              </a:rPr>
              <a:t>---------------------    	</a:t>
            </a:r>
            <a:r>
              <a:rPr lang="fr-CH" sz="2400" dirty="0"/>
              <a:t>Starter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308475" algn="l"/>
                <a:tab pos="4659313" algn="l"/>
              </a:tabLst>
            </a:pPr>
            <a:r>
              <a:rPr lang="fr-CH" sz="2400" dirty="0"/>
              <a:t>Juge Arbitre</a:t>
            </a:r>
            <a:r>
              <a:rPr lang="fr-CH" sz="2400" dirty="0">
                <a:sym typeface="Wingdings" pitchFamily="2" charset="2"/>
              </a:rPr>
              <a:t> --------------------- </a:t>
            </a:r>
            <a:r>
              <a:rPr lang="fr-CH" sz="2400" dirty="0"/>
              <a:t>	Chef des chronométreurs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264025" algn="l"/>
                <a:tab pos="4659313" algn="l"/>
              </a:tabLst>
            </a:pPr>
            <a:r>
              <a:rPr lang="fr-CH" sz="2400" dirty="0"/>
              <a:t>Juge Arbitre </a:t>
            </a:r>
            <a:r>
              <a:rPr lang="fr-CH" sz="2400" dirty="0">
                <a:sym typeface="Wingdings" pitchFamily="2" charset="2"/>
              </a:rPr>
              <a:t>--------------------- </a:t>
            </a:r>
            <a:r>
              <a:rPr lang="fr-CH" sz="2400" dirty="0"/>
              <a:t>	Juges de style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fr-CH" sz="2400" dirty="0"/>
              <a:t>Juge Arbitre </a:t>
            </a:r>
            <a:r>
              <a:rPr lang="fr-CH" sz="2400" dirty="0">
                <a:sym typeface="Wingdings" pitchFamily="2" charset="2"/>
              </a:rPr>
              <a:t>--------------------- </a:t>
            </a:r>
            <a:r>
              <a:rPr lang="fr-CH" sz="2400" dirty="0"/>
              <a:t>	Chef des juges de virage</a:t>
            </a:r>
          </a:p>
          <a:p>
            <a:pPr indent="533400">
              <a:tabLst>
                <a:tab pos="4659313" algn="l"/>
              </a:tabLst>
            </a:pPr>
            <a:endParaRPr lang="fr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fr-CH" sz="2400" dirty="0"/>
              <a:t>Chef des chronométreurs   </a:t>
            </a:r>
            <a:r>
              <a:rPr lang="fr-CH" sz="2400" dirty="0">
                <a:sym typeface="Wingdings" pitchFamily="2" charset="2"/>
              </a:rPr>
              <a:t>------    </a:t>
            </a:r>
            <a:r>
              <a:rPr lang="fr-CH" sz="2400" dirty="0"/>
              <a:t>Chronométreurs</a:t>
            </a:r>
          </a:p>
          <a:p>
            <a:pPr indent="533400">
              <a:tabLst>
                <a:tab pos="4659313" algn="l"/>
              </a:tabLst>
            </a:pPr>
            <a:endParaRPr lang="fr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fr-CH" sz="2400" dirty="0"/>
              <a:t>Chef des juges de virage</a:t>
            </a:r>
            <a:r>
              <a:rPr lang="fr-CH" sz="2400" dirty="0">
                <a:sym typeface="Wingdings" pitchFamily="2" charset="2"/>
              </a:rPr>
              <a:t>     ------ 	</a:t>
            </a:r>
            <a:r>
              <a:rPr lang="fr-CH" sz="2400" dirty="0"/>
              <a:t>Juges de virage</a:t>
            </a:r>
          </a:p>
        </p:txBody>
      </p:sp>
    </p:spTree>
    <p:extLst>
      <p:ext uri="{BB962C8B-B14F-4D97-AF65-F5344CB8AC3E}">
        <p14:creationId xmlns:p14="http://schemas.microsoft.com/office/powerpoint/2010/main" val="14580000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 err="1"/>
              <a:t>Kommunikationswege</a:t>
            </a:r>
            <a:r>
              <a:rPr lang="en-US" dirty="0"/>
              <a:t> der Richter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/>
              <a:t>Schiedsrichter  </a:t>
            </a:r>
            <a:r>
              <a:rPr lang="de-CH" sz="2400" dirty="0">
                <a:sym typeface="Wingdings" pitchFamily="2" charset="2"/>
              </a:rPr>
              <a:t>--------------------- </a:t>
            </a:r>
            <a:r>
              <a:rPr lang="de-CH" sz="2400" dirty="0"/>
              <a:t>	Startordner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/>
              <a:t>Schiedsrichter  </a:t>
            </a:r>
            <a:r>
              <a:rPr lang="de-CH" sz="2400" dirty="0">
                <a:sym typeface="Wingdings" pitchFamily="2" charset="2"/>
              </a:rPr>
              <a:t>---------------------  </a:t>
            </a:r>
            <a:r>
              <a:rPr lang="de-CH" sz="2400" dirty="0"/>
              <a:t>Starter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308475" algn="l"/>
                <a:tab pos="4659313" algn="l"/>
              </a:tabLst>
            </a:pPr>
            <a:r>
              <a:rPr lang="de-CH" sz="2400" dirty="0">
                <a:sym typeface="Wingdings" pitchFamily="2" charset="2"/>
              </a:rPr>
              <a:t>Schiedsrichter  --------------------- </a:t>
            </a:r>
            <a:r>
              <a:rPr lang="de-CH" sz="2400" dirty="0"/>
              <a:t>	Chef Zeitnehmer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264025" algn="l"/>
                <a:tab pos="4659313" algn="l"/>
              </a:tabLst>
            </a:pPr>
            <a:r>
              <a:rPr lang="de-CH" sz="2400" dirty="0"/>
              <a:t>Schiedsrichter  </a:t>
            </a:r>
            <a:r>
              <a:rPr lang="de-CH" sz="2400" dirty="0">
                <a:sym typeface="Wingdings" pitchFamily="2" charset="2"/>
              </a:rPr>
              <a:t>--------------------- </a:t>
            </a:r>
            <a:r>
              <a:rPr lang="de-CH" sz="2400" dirty="0"/>
              <a:t>	Stilrichter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>
                <a:sym typeface="Wingdings" pitchFamily="2" charset="2"/>
              </a:rPr>
              <a:t>Schiedsrichter  --------------------- </a:t>
            </a:r>
            <a:r>
              <a:rPr lang="de-CH" sz="2400" dirty="0"/>
              <a:t>	Chef Wenderichter</a:t>
            </a:r>
          </a:p>
          <a:p>
            <a:pPr indent="533400">
              <a:tabLst>
                <a:tab pos="4659313" algn="l"/>
              </a:tabLst>
            </a:pPr>
            <a:endParaRPr lang="de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de-CH" sz="2400" dirty="0"/>
              <a:t>Chef Zeitnehmer        </a:t>
            </a:r>
            <a:r>
              <a:rPr lang="de-CH" sz="2400" dirty="0">
                <a:sym typeface="Wingdings" pitchFamily="2" charset="2"/>
              </a:rPr>
              <a:t>------    	Zeitnehmer</a:t>
            </a:r>
            <a:endParaRPr lang="de-CH" sz="2400" dirty="0"/>
          </a:p>
          <a:p>
            <a:pPr indent="533400">
              <a:tabLst>
                <a:tab pos="4659313" algn="l"/>
              </a:tabLst>
            </a:pPr>
            <a:endParaRPr lang="de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de-CH" sz="2400" dirty="0"/>
              <a:t>Chef Wenderichter</a:t>
            </a:r>
            <a:r>
              <a:rPr lang="de-CH" sz="2400" dirty="0">
                <a:sym typeface="Wingdings" pitchFamily="2" charset="2"/>
              </a:rPr>
              <a:t>     ------ 	Wenderichter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121059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it-IT" sz="3800" dirty="0"/>
              <a:t>Canali di comunicazione tra i giudici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Giudice Arbitro   --------------------- 	</a:t>
            </a:r>
            <a:r>
              <a:rPr lang="it-IT" sz="2400" dirty="0" err="1"/>
              <a:t>Startordner</a:t>
            </a:r>
            <a:endParaRPr lang="it-IT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Giudice Arbitro   ---------------------    	Starter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Giudice Arbitro   ---------------------    	Capo Crono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Giudice Arbitro   ---------------------    	Giudice di Stile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Giudice Arbitro   ---------------------    	Capo Virata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endParaRPr lang="it-IT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Capo Crono        --------------------    	Cronometristi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endParaRPr lang="it-IT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it-IT" sz="2400" dirty="0"/>
              <a:t>Capo Virata        -------------------- 	Giudici di Virata</a:t>
            </a:r>
          </a:p>
        </p:txBody>
      </p:sp>
    </p:spTree>
    <p:extLst>
      <p:ext uri="{BB962C8B-B14F-4D97-AF65-F5344CB8AC3E}">
        <p14:creationId xmlns:p14="http://schemas.microsoft.com/office/powerpoint/2010/main" val="716838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199"/>
            <a:ext cx="9317511" cy="11222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/>
              <a:t>Communication channels of the judges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775012"/>
            <a:ext cx="11222181" cy="42502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/>
              <a:t>Referee	 </a:t>
            </a:r>
            <a:r>
              <a:rPr lang="de-CH" sz="2400" dirty="0">
                <a:sym typeface="Wingdings" pitchFamily="2" charset="2"/>
              </a:rPr>
              <a:t>--------------------- </a:t>
            </a:r>
            <a:r>
              <a:rPr lang="de-CH" sz="2400" dirty="0"/>
              <a:t>	Clerk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course</a:t>
            </a:r>
            <a:endParaRPr lang="de-CH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/>
              <a:t>Referee  	 </a:t>
            </a:r>
            <a:r>
              <a:rPr lang="de-CH" sz="2400" dirty="0">
                <a:sym typeface="Wingdings" pitchFamily="2" charset="2"/>
              </a:rPr>
              <a:t>---------------------   </a:t>
            </a:r>
            <a:r>
              <a:rPr lang="de-CH" sz="2400" dirty="0"/>
              <a:t>Starter</a:t>
            </a:r>
          </a:p>
          <a:p>
            <a:pPr indent="533400">
              <a:spcAft>
                <a:spcPts val="600"/>
              </a:spcAft>
              <a:tabLst>
                <a:tab pos="2120900" algn="l"/>
                <a:tab pos="4308475" algn="l"/>
                <a:tab pos="4659313" algn="l"/>
              </a:tabLst>
            </a:pPr>
            <a:r>
              <a:rPr lang="de-CH" sz="2400" dirty="0"/>
              <a:t>Referee</a:t>
            </a:r>
            <a:r>
              <a:rPr lang="de-CH" sz="2400" dirty="0">
                <a:sym typeface="Wingdings" pitchFamily="2" charset="2"/>
              </a:rPr>
              <a:t> 	 --------------------- </a:t>
            </a:r>
            <a:r>
              <a:rPr lang="de-CH" sz="2400" dirty="0"/>
              <a:t>	Chief </a:t>
            </a:r>
            <a:r>
              <a:rPr lang="de-CH" sz="2400" dirty="0" err="1"/>
              <a:t>timekeeper</a:t>
            </a:r>
            <a:endParaRPr lang="de-CH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264025" algn="l"/>
                <a:tab pos="4659313" algn="l"/>
              </a:tabLst>
            </a:pPr>
            <a:r>
              <a:rPr lang="de-CH" sz="2400" dirty="0"/>
              <a:t>Referee  	 </a:t>
            </a:r>
            <a:r>
              <a:rPr lang="de-CH" sz="2400" dirty="0">
                <a:sym typeface="Wingdings" pitchFamily="2" charset="2"/>
              </a:rPr>
              <a:t>--------------------- </a:t>
            </a:r>
            <a:r>
              <a:rPr lang="de-CH" sz="2400" dirty="0"/>
              <a:t>	Judges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stroke</a:t>
            </a:r>
            <a:endParaRPr lang="de-CH" sz="2400" dirty="0"/>
          </a:p>
          <a:p>
            <a:pPr indent="533400">
              <a:spcAft>
                <a:spcPts val="600"/>
              </a:spcAft>
              <a:tabLst>
                <a:tab pos="2120900" algn="l"/>
                <a:tab pos="4659313" algn="l"/>
              </a:tabLst>
            </a:pPr>
            <a:r>
              <a:rPr lang="de-CH" sz="2400" dirty="0"/>
              <a:t>Referee</a:t>
            </a:r>
            <a:r>
              <a:rPr lang="de-CH" sz="2400" dirty="0">
                <a:sym typeface="Wingdings" pitchFamily="2" charset="2"/>
              </a:rPr>
              <a:t>  	 --------------------- </a:t>
            </a:r>
            <a:r>
              <a:rPr lang="de-CH" sz="2400" dirty="0"/>
              <a:t>	Chief </a:t>
            </a:r>
            <a:r>
              <a:rPr lang="de-CH" sz="2400" dirty="0" err="1"/>
              <a:t>inspector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turns</a:t>
            </a:r>
            <a:endParaRPr lang="de-CH" sz="2400" dirty="0"/>
          </a:p>
          <a:p>
            <a:pPr indent="533400">
              <a:tabLst>
                <a:tab pos="4659313" algn="l"/>
              </a:tabLst>
            </a:pPr>
            <a:endParaRPr lang="de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de-CH" sz="2400" dirty="0"/>
              <a:t>Chief </a:t>
            </a:r>
            <a:r>
              <a:rPr lang="de-CH" sz="2400" dirty="0" err="1"/>
              <a:t>timekeeper</a:t>
            </a:r>
            <a:r>
              <a:rPr lang="de-CH" sz="2400" dirty="0"/>
              <a:t> 	</a:t>
            </a:r>
            <a:r>
              <a:rPr lang="de-CH" sz="2400" dirty="0">
                <a:sym typeface="Wingdings" pitchFamily="2" charset="2"/>
              </a:rPr>
              <a:t>------   	</a:t>
            </a:r>
            <a:r>
              <a:rPr lang="de-CH" sz="2400" dirty="0" err="1">
                <a:sym typeface="Wingdings" pitchFamily="2" charset="2"/>
              </a:rPr>
              <a:t>Timekeepers</a:t>
            </a:r>
            <a:endParaRPr lang="de-CH" sz="2400" dirty="0"/>
          </a:p>
          <a:p>
            <a:pPr indent="533400">
              <a:tabLst>
                <a:tab pos="4659313" algn="l"/>
              </a:tabLst>
            </a:pPr>
            <a:endParaRPr lang="de-CH" sz="2400" dirty="0"/>
          </a:p>
          <a:p>
            <a:pPr indent="533400">
              <a:tabLst>
                <a:tab pos="3406775" algn="l"/>
                <a:tab pos="4659313" algn="l"/>
              </a:tabLst>
            </a:pPr>
            <a:r>
              <a:rPr lang="de-CH" sz="2400" dirty="0"/>
              <a:t>Chief </a:t>
            </a:r>
            <a:r>
              <a:rPr lang="de-CH" sz="2400" dirty="0" err="1"/>
              <a:t>inspector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turns</a:t>
            </a:r>
            <a:r>
              <a:rPr lang="de-CH" sz="2400" dirty="0"/>
              <a:t> 	</a:t>
            </a:r>
            <a:r>
              <a:rPr lang="de-CH" sz="2400" dirty="0">
                <a:sym typeface="Wingdings" pitchFamily="2" charset="2"/>
              </a:rPr>
              <a:t>------ 	</a:t>
            </a:r>
            <a:r>
              <a:rPr lang="de-CH" sz="2400" dirty="0" err="1">
                <a:sym typeface="Wingdings" pitchFamily="2" charset="2"/>
              </a:rPr>
              <a:t>Inspectors</a:t>
            </a:r>
            <a:r>
              <a:rPr lang="de-CH" sz="2400" dirty="0">
                <a:sym typeface="Wingdings" pitchFamily="2" charset="2"/>
              </a:rPr>
              <a:t> </a:t>
            </a:r>
            <a:r>
              <a:rPr lang="de-CH" sz="2400" dirty="0" err="1">
                <a:sym typeface="Wingdings" pitchFamily="2" charset="2"/>
              </a:rPr>
              <a:t>of</a:t>
            </a:r>
            <a:r>
              <a:rPr lang="de-CH" sz="2400" dirty="0">
                <a:sym typeface="Wingdings" pitchFamily="2" charset="2"/>
              </a:rPr>
              <a:t> </a:t>
            </a:r>
            <a:r>
              <a:rPr lang="de-CH" sz="2400" dirty="0" err="1">
                <a:sym typeface="Wingdings" pitchFamily="2" charset="2"/>
              </a:rPr>
              <a:t>turns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2764919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[Suite des épreuves, cérémonies, pauses]</a:t>
            </a:r>
          </a:p>
        </p:txBody>
      </p:sp>
    </p:spTree>
    <p:extLst>
      <p:ext uri="{BB962C8B-B14F-4D97-AF65-F5344CB8AC3E}">
        <p14:creationId xmlns:p14="http://schemas.microsoft.com/office/powerpoint/2010/main" val="14207526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 err="1"/>
              <a:t>Programm</a:t>
            </a:r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fr-CH" sz="2400" dirty="0" err="1"/>
              <a:t>Reihenfolge</a:t>
            </a:r>
            <a:r>
              <a:rPr lang="fr-CH" sz="2400" dirty="0"/>
              <a:t> der </a:t>
            </a:r>
            <a:r>
              <a:rPr lang="fr-CH" sz="2400" dirty="0" err="1"/>
              <a:t>Wettkämpfe</a:t>
            </a:r>
            <a:r>
              <a:rPr lang="fr-CH" sz="2400" dirty="0"/>
              <a:t>, </a:t>
            </a:r>
            <a:r>
              <a:rPr lang="fr-CH" sz="2400" dirty="0" err="1"/>
              <a:t>Siegerehrungen</a:t>
            </a:r>
            <a:r>
              <a:rPr lang="fr-CH" sz="2400" dirty="0"/>
              <a:t>, </a:t>
            </a:r>
            <a:r>
              <a:rPr lang="fr-CH" sz="2400" dirty="0" err="1"/>
              <a:t>Pausen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74890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fr-CH" sz="2400" dirty="0" err="1"/>
              <a:t>Elenco</a:t>
            </a:r>
            <a:r>
              <a:rPr lang="fr-CH" sz="2400" dirty="0"/>
              <a:t> </a:t>
            </a:r>
            <a:r>
              <a:rPr lang="fr-CH" sz="2400" dirty="0" err="1"/>
              <a:t>degli</a:t>
            </a:r>
            <a:r>
              <a:rPr lang="fr-CH" sz="2400" dirty="0"/>
              <a:t> </a:t>
            </a:r>
            <a:r>
              <a:rPr lang="fr-CH" sz="2400" dirty="0" err="1"/>
              <a:t>eventi</a:t>
            </a:r>
            <a:r>
              <a:rPr lang="fr-CH" sz="2400" dirty="0"/>
              <a:t>, </a:t>
            </a:r>
            <a:r>
              <a:rPr lang="fr-CH" sz="2400" dirty="0" err="1"/>
              <a:t>cerimonie</a:t>
            </a:r>
            <a:r>
              <a:rPr lang="fr-CH" sz="2400" dirty="0"/>
              <a:t>, pause]</a:t>
            </a:r>
          </a:p>
        </p:txBody>
      </p:sp>
    </p:spTree>
    <p:extLst>
      <p:ext uri="{BB962C8B-B14F-4D97-AF65-F5344CB8AC3E}">
        <p14:creationId xmlns:p14="http://schemas.microsoft.com/office/powerpoint/2010/main" val="1462246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dirty="0"/>
              <a:t>Program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dirty="0"/>
              <a:t>[</a:t>
            </a:r>
            <a:r>
              <a:rPr lang="en-US" sz="2400" dirty="0"/>
              <a:t>Order of events, award ceremonies, breaks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499464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b="1" dirty="0"/>
              <a:t>Merci pour votre engagement</a:t>
            </a:r>
          </a:p>
          <a:p>
            <a:pPr algn="ctr"/>
            <a:endParaRPr lang="fr-CH" sz="2400" b="1" dirty="0"/>
          </a:p>
          <a:p>
            <a:pPr algn="ctr"/>
            <a:r>
              <a:rPr lang="fr-CH" sz="2400" b="1" dirty="0"/>
              <a:t>Questions ?</a:t>
            </a:r>
          </a:p>
          <a:p>
            <a:pPr algn="ctr"/>
            <a:endParaRPr lang="fr-CH" b="1" dirty="0"/>
          </a:p>
          <a:p>
            <a:pPr algn="ctr"/>
            <a:r>
              <a:rPr lang="fr-CH" sz="2400" dirty="0"/>
              <a:t>[Photo ou vidéo]</a:t>
            </a:r>
          </a:p>
        </p:txBody>
      </p:sp>
    </p:spTree>
    <p:extLst>
      <p:ext uri="{BB962C8B-B14F-4D97-AF65-F5344CB8AC3E}">
        <p14:creationId xmlns:p14="http://schemas.microsoft.com/office/powerpoint/2010/main" val="149138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Séance de </a:t>
            </a:r>
            <a:r>
              <a:rPr lang="de-DE" dirty="0" err="1"/>
              <a:t>jury</a:t>
            </a:r>
            <a:br>
              <a:rPr lang="de-DE" dirty="0"/>
            </a:br>
            <a:br>
              <a:rPr lang="de-DE" dirty="0"/>
            </a:br>
            <a:r>
              <a:rPr lang="fr-CH" b="1" dirty="0"/>
              <a:t>[Titre du championnat], [Lieu], [Date]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8374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b="1" dirty="0" err="1"/>
              <a:t>Danke</a:t>
            </a:r>
            <a:r>
              <a:rPr lang="fr-CH" sz="2400" b="1" dirty="0"/>
              <a:t> </a:t>
            </a:r>
            <a:r>
              <a:rPr lang="fr-CH" sz="2400" b="1" dirty="0" err="1"/>
              <a:t>für</a:t>
            </a:r>
            <a:r>
              <a:rPr lang="fr-CH" sz="2400" b="1" dirty="0"/>
              <a:t> </a:t>
            </a:r>
            <a:r>
              <a:rPr lang="fr-CH" sz="2400" b="1" dirty="0" err="1"/>
              <a:t>Euren</a:t>
            </a:r>
            <a:r>
              <a:rPr lang="fr-CH" sz="2400" b="1" dirty="0"/>
              <a:t> </a:t>
            </a:r>
            <a:r>
              <a:rPr lang="fr-CH" sz="2400" b="1" dirty="0" err="1"/>
              <a:t>Einsatz</a:t>
            </a:r>
            <a:endParaRPr lang="fr-CH" sz="2400" b="1" dirty="0"/>
          </a:p>
          <a:p>
            <a:pPr algn="ctr"/>
            <a:endParaRPr lang="fr-CH" sz="2400" b="1" dirty="0"/>
          </a:p>
          <a:p>
            <a:pPr algn="ctr"/>
            <a:r>
              <a:rPr lang="fr-CH" sz="2400" b="1" dirty="0" err="1"/>
              <a:t>Fragen</a:t>
            </a:r>
            <a:r>
              <a:rPr lang="fr-CH" sz="2400" b="1" dirty="0"/>
              <a:t> ?</a:t>
            </a:r>
          </a:p>
          <a:p>
            <a:pPr algn="ctr"/>
            <a:endParaRPr lang="fr-CH" dirty="0"/>
          </a:p>
          <a:p>
            <a:pPr algn="ctr"/>
            <a:r>
              <a:rPr lang="fr-CH" sz="2400" dirty="0"/>
              <a:t>[</a:t>
            </a:r>
            <a:r>
              <a:rPr lang="fr-CH" sz="2400" dirty="0" err="1"/>
              <a:t>Foto</a:t>
            </a:r>
            <a:r>
              <a:rPr lang="fr-CH" sz="2400" dirty="0"/>
              <a:t> </a:t>
            </a:r>
            <a:r>
              <a:rPr lang="fr-CH" sz="2400" dirty="0" err="1"/>
              <a:t>oder</a:t>
            </a:r>
            <a:r>
              <a:rPr lang="fr-CH" sz="2400" dirty="0"/>
              <a:t> </a:t>
            </a:r>
            <a:r>
              <a:rPr lang="fr-CH" sz="2400" dirty="0" err="1"/>
              <a:t>Video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649704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b="1" dirty="0"/>
              <a:t>Grazie per il </a:t>
            </a:r>
            <a:r>
              <a:rPr lang="fr-CH" sz="2400" b="1" dirty="0" err="1"/>
              <a:t>vostro</a:t>
            </a:r>
            <a:r>
              <a:rPr lang="fr-CH" sz="2400" b="1" dirty="0"/>
              <a:t> </a:t>
            </a:r>
            <a:r>
              <a:rPr lang="fr-CH" sz="2400" b="1" dirty="0" err="1"/>
              <a:t>impegno</a:t>
            </a:r>
            <a:endParaRPr lang="fr-CH" sz="2400" b="1" dirty="0"/>
          </a:p>
          <a:p>
            <a:pPr algn="ctr"/>
            <a:endParaRPr lang="fr-CH" sz="2400" b="1" dirty="0"/>
          </a:p>
          <a:p>
            <a:pPr algn="ctr"/>
            <a:r>
              <a:rPr lang="fr-CH" sz="2400" b="1" dirty="0" err="1"/>
              <a:t>Domande</a:t>
            </a:r>
            <a:r>
              <a:rPr lang="fr-CH" sz="2400" b="1" dirty="0"/>
              <a:t>?</a:t>
            </a:r>
          </a:p>
          <a:p>
            <a:pPr algn="ctr"/>
            <a:endParaRPr lang="fr-CH" b="1" dirty="0"/>
          </a:p>
          <a:p>
            <a:pPr algn="ctr"/>
            <a:r>
              <a:rPr lang="fr-CH" sz="2400" dirty="0"/>
              <a:t>[</a:t>
            </a:r>
            <a:r>
              <a:rPr lang="fr-CH" sz="2400" dirty="0" err="1"/>
              <a:t>Foto</a:t>
            </a:r>
            <a:r>
              <a:rPr lang="fr-CH" sz="2400" dirty="0"/>
              <a:t> o </a:t>
            </a:r>
            <a:r>
              <a:rPr lang="fr-CH" sz="2400" dirty="0" err="1"/>
              <a:t>Video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459281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Thank you for your involvement.</a:t>
            </a:r>
            <a:br>
              <a:rPr lang="en-US" sz="2400" b="1" dirty="0"/>
            </a:br>
            <a:endParaRPr lang="fr-CH" sz="2400" b="1" dirty="0"/>
          </a:p>
          <a:p>
            <a:pPr algn="ctr"/>
            <a:r>
              <a:rPr lang="fr-CH" sz="2400" b="1" dirty="0" err="1"/>
              <a:t>Any</a:t>
            </a:r>
            <a:r>
              <a:rPr lang="fr-CH" sz="2400" b="1" dirty="0"/>
              <a:t> questions ?</a:t>
            </a:r>
          </a:p>
          <a:p>
            <a:pPr algn="ctr"/>
            <a:endParaRPr lang="fr-CH" b="1" dirty="0"/>
          </a:p>
          <a:p>
            <a:pPr algn="ctr"/>
            <a:r>
              <a:rPr lang="fr-CH" sz="2400" dirty="0"/>
              <a:t>[Photo or </a:t>
            </a:r>
            <a:r>
              <a:rPr lang="fr-CH" sz="2400" dirty="0" err="1"/>
              <a:t>video</a:t>
            </a:r>
            <a:r>
              <a:rPr lang="fr-CH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337152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Ateliers par secteur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2</a:t>
            </a:r>
            <a:r>
              <a:rPr lang="fr-CH" sz="2400" baseline="30000" dirty="0"/>
              <a:t>ème</a:t>
            </a:r>
            <a:r>
              <a:rPr lang="fr-CH" sz="2400" dirty="0"/>
              <a:t> partie de la séance</a:t>
            </a:r>
          </a:p>
          <a:p>
            <a:pPr algn="ctr"/>
            <a:endParaRPr lang="fr-CH" sz="2400" b="1" dirty="0"/>
          </a:p>
          <a:p>
            <a:pPr marL="358775" indent="-358775">
              <a:buFontTx/>
              <a:buChar char="-"/>
            </a:pPr>
            <a:r>
              <a:rPr lang="fr-CH" sz="2400" dirty="0"/>
              <a:t>La chambre d’appel et un juge arbitre</a:t>
            </a:r>
          </a:p>
          <a:p>
            <a:pPr marL="358775" indent="-358775">
              <a:buFontTx/>
              <a:buChar char="-"/>
            </a:pPr>
            <a:r>
              <a:rPr lang="fr-CH" sz="2400" dirty="0"/>
              <a:t>Les starters, les speakers, les juges de styles et un juge arbitre</a:t>
            </a:r>
          </a:p>
          <a:p>
            <a:pPr marL="358775" indent="-358775">
              <a:buFontTx/>
              <a:buChar char="-"/>
            </a:pPr>
            <a:r>
              <a:rPr lang="fr-CH" sz="2400" dirty="0"/>
              <a:t>Le chef des chronométreurs, les chronométreurs et la réserve</a:t>
            </a:r>
          </a:p>
          <a:p>
            <a:pPr marL="358775" indent="-358775"/>
            <a:r>
              <a:rPr lang="fr-CH" sz="2400" dirty="0"/>
              <a:t>- 	Le chef des juges de virage, les juges de virage et la réserve</a:t>
            </a:r>
          </a:p>
        </p:txBody>
      </p:sp>
    </p:spTree>
    <p:extLst>
      <p:ext uri="{BB962C8B-B14F-4D97-AF65-F5344CB8AC3E}">
        <p14:creationId xmlns:p14="http://schemas.microsoft.com/office/powerpoint/2010/main" val="42716640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sz="3600" dirty="0"/>
              <a:t>Arbeitsgruppen pro Aufgabengebiet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/>
            <a:r>
              <a:rPr lang="de-CH" sz="2400" dirty="0"/>
              <a:t>2. Teil der Richtersitzung</a:t>
            </a:r>
          </a:p>
          <a:p>
            <a:pPr marL="358775" indent="-358775" algn="ctr"/>
            <a:endParaRPr lang="de-CH" sz="2400" b="1" dirty="0"/>
          </a:p>
          <a:p>
            <a:pPr marL="358775" indent="-358775">
              <a:buFontTx/>
              <a:buChar char="-"/>
            </a:pPr>
            <a:r>
              <a:rPr lang="de-CH" sz="2400" dirty="0"/>
              <a:t>Startordner und 1 Schiedsrichter</a:t>
            </a:r>
          </a:p>
          <a:p>
            <a:pPr marL="358775" indent="-358775">
              <a:buFontTx/>
              <a:buChar char="-"/>
            </a:pPr>
            <a:r>
              <a:rPr lang="de-CH" sz="2400" dirty="0"/>
              <a:t>Starter, Speaker, Stil- / Schwimmrichter und 1 Schiedsrichter</a:t>
            </a:r>
          </a:p>
          <a:p>
            <a:pPr marL="358775" indent="-358775">
              <a:buFontTx/>
              <a:buChar char="-"/>
            </a:pPr>
            <a:r>
              <a:rPr lang="de-CH" sz="2400" dirty="0"/>
              <a:t>Chef Zeitnehmer, Zeitnehmer und Reserve Zeitnehmer</a:t>
            </a:r>
          </a:p>
          <a:p>
            <a:pPr marL="358775" indent="-358775"/>
            <a:r>
              <a:rPr lang="de-CH" sz="2400" dirty="0"/>
              <a:t>- 	Chef Wenderichter, Wenderichter und Reserve Wenderichter</a:t>
            </a:r>
          </a:p>
        </p:txBody>
      </p:sp>
    </p:spTree>
    <p:extLst>
      <p:ext uri="{BB962C8B-B14F-4D97-AF65-F5344CB8AC3E}">
        <p14:creationId xmlns:p14="http://schemas.microsoft.com/office/powerpoint/2010/main" val="16122779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Workshop per </a:t>
            </a:r>
            <a:r>
              <a:rPr lang="fr-CH" sz="4000" dirty="0" err="1"/>
              <a:t>settore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400" dirty="0"/>
              <a:t>2a parte </a:t>
            </a:r>
            <a:r>
              <a:rPr lang="fr-CH" sz="2400" dirty="0" err="1"/>
              <a:t>della</a:t>
            </a:r>
            <a:r>
              <a:rPr lang="fr-CH" sz="2400" dirty="0"/>
              <a:t> </a:t>
            </a:r>
            <a:r>
              <a:rPr lang="fr-CH" sz="2400" dirty="0" err="1"/>
              <a:t>sessione</a:t>
            </a:r>
            <a:endParaRPr lang="fr-CH" sz="2400" dirty="0"/>
          </a:p>
          <a:p>
            <a:pPr algn="ctr"/>
            <a:endParaRPr lang="fr-CH" sz="2400" b="1" dirty="0"/>
          </a:p>
          <a:p>
            <a:pPr marL="358775" indent="-358775">
              <a:buFontTx/>
              <a:buChar char="-"/>
            </a:pPr>
            <a:r>
              <a:rPr lang="fr-CH" sz="2400" dirty="0" err="1"/>
              <a:t>Ordinatori</a:t>
            </a:r>
            <a:r>
              <a:rPr lang="fr-CH" sz="2400" dirty="0"/>
              <a:t> di </a:t>
            </a:r>
            <a:r>
              <a:rPr lang="fr-CH" sz="2400" dirty="0" err="1"/>
              <a:t>partenza</a:t>
            </a:r>
            <a:r>
              <a:rPr lang="fr-CH" sz="2400" dirty="0"/>
              <a:t> e un </a:t>
            </a:r>
            <a:r>
              <a:rPr lang="fr-CH" sz="2400" dirty="0" err="1"/>
              <a:t>Giudice</a:t>
            </a:r>
            <a:r>
              <a:rPr lang="fr-CH" sz="2400" dirty="0"/>
              <a:t> </a:t>
            </a:r>
            <a:r>
              <a:rPr lang="fr-CH" sz="2400" dirty="0" err="1"/>
              <a:t>Arbitro</a:t>
            </a:r>
            <a:endParaRPr lang="fr-CH" sz="2400" dirty="0"/>
          </a:p>
          <a:p>
            <a:pPr marL="358775" indent="-358775">
              <a:buFontTx/>
              <a:buChar char="-"/>
            </a:pPr>
            <a:r>
              <a:rPr lang="fr-CH" sz="2400" dirty="0"/>
              <a:t>Starters, speakers, </a:t>
            </a:r>
            <a:r>
              <a:rPr lang="fr-CH" sz="2400" dirty="0" err="1"/>
              <a:t>giudici</a:t>
            </a:r>
            <a:r>
              <a:rPr lang="fr-CH" sz="2400" dirty="0"/>
              <a:t> di </a:t>
            </a:r>
            <a:r>
              <a:rPr lang="fr-CH" sz="2400" dirty="0" err="1"/>
              <a:t>stile</a:t>
            </a:r>
            <a:r>
              <a:rPr lang="fr-CH" sz="2400" dirty="0"/>
              <a:t> e un GA</a:t>
            </a:r>
          </a:p>
          <a:p>
            <a:pPr marL="358775" indent="-358775">
              <a:buFontTx/>
              <a:buChar char="-"/>
            </a:pPr>
            <a:r>
              <a:rPr lang="fr-CH" sz="2400" dirty="0"/>
              <a:t>Il capo </a:t>
            </a:r>
            <a:r>
              <a:rPr lang="fr-CH" sz="2400" dirty="0" err="1"/>
              <a:t>crono</a:t>
            </a:r>
            <a:r>
              <a:rPr lang="fr-CH" sz="2400" dirty="0"/>
              <a:t>, i </a:t>
            </a:r>
            <a:r>
              <a:rPr lang="fr-CH" sz="2400" dirty="0" err="1"/>
              <a:t>cronometristi</a:t>
            </a:r>
            <a:r>
              <a:rPr lang="fr-CH" sz="2400" dirty="0"/>
              <a:t> e la </a:t>
            </a:r>
            <a:r>
              <a:rPr lang="fr-CH" sz="2400" dirty="0" err="1"/>
              <a:t>riserva</a:t>
            </a:r>
            <a:endParaRPr lang="fr-CH" sz="2400" dirty="0"/>
          </a:p>
          <a:p>
            <a:pPr marL="358775" indent="-358775"/>
            <a:r>
              <a:rPr lang="fr-CH" sz="2400" dirty="0"/>
              <a:t>- 	Il capo </a:t>
            </a:r>
            <a:r>
              <a:rPr lang="fr-CH" sz="2400" dirty="0" err="1"/>
              <a:t>virata</a:t>
            </a:r>
            <a:r>
              <a:rPr lang="fr-CH" sz="2400" dirty="0"/>
              <a:t>, i </a:t>
            </a:r>
            <a:r>
              <a:rPr lang="fr-CH" sz="2400" dirty="0" err="1"/>
              <a:t>giudici</a:t>
            </a:r>
            <a:r>
              <a:rPr lang="fr-CH" sz="2400" dirty="0"/>
              <a:t> di </a:t>
            </a:r>
            <a:r>
              <a:rPr lang="fr-CH" sz="2400" dirty="0" err="1"/>
              <a:t>virata</a:t>
            </a:r>
            <a:r>
              <a:rPr lang="fr-CH" sz="2400" dirty="0"/>
              <a:t> e la </a:t>
            </a:r>
            <a:r>
              <a:rPr lang="fr-CH" sz="2400" dirty="0" err="1"/>
              <a:t>riserva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25760766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en-US" sz="4000" dirty="0"/>
              <a:t>Workgroups per task area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2nd part of the judges' meeting</a:t>
            </a:r>
            <a:br>
              <a:rPr lang="en-US" sz="2400" b="1" dirty="0"/>
            </a:br>
            <a:endParaRPr lang="de-CH" sz="2400" b="1" dirty="0"/>
          </a:p>
          <a:p>
            <a:pPr marL="358775" indent="-358775">
              <a:buFontTx/>
              <a:buChar char="-"/>
            </a:pPr>
            <a:r>
              <a:rPr lang="de-CH" sz="2400" dirty="0"/>
              <a:t>Clerk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course</a:t>
            </a:r>
            <a:r>
              <a:rPr lang="de-CH" sz="2400" dirty="0"/>
              <a:t> and 1 </a:t>
            </a:r>
            <a:r>
              <a:rPr lang="de-CH" sz="2400" dirty="0" err="1"/>
              <a:t>referee</a:t>
            </a:r>
            <a:endParaRPr lang="de-CH" sz="2400" dirty="0"/>
          </a:p>
          <a:p>
            <a:pPr marL="358775" indent="-358775">
              <a:buFontTx/>
              <a:buChar char="-"/>
            </a:pPr>
            <a:r>
              <a:rPr lang="de-CH" sz="2400" dirty="0"/>
              <a:t>Starter, </a:t>
            </a:r>
            <a:r>
              <a:rPr lang="de-CH" sz="2400" dirty="0" err="1"/>
              <a:t>speaker</a:t>
            </a:r>
            <a:r>
              <a:rPr lang="de-CH" sz="2400" dirty="0"/>
              <a:t>, </a:t>
            </a:r>
            <a:r>
              <a:rPr lang="de-CH" sz="2400" dirty="0" err="1"/>
              <a:t>inspectors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stroke</a:t>
            </a:r>
            <a:r>
              <a:rPr lang="de-CH" sz="2400" dirty="0"/>
              <a:t> and 1 </a:t>
            </a:r>
            <a:r>
              <a:rPr lang="de-CH" sz="2400" dirty="0" err="1"/>
              <a:t>referee</a:t>
            </a:r>
            <a:endParaRPr lang="de-CH" sz="2400" dirty="0"/>
          </a:p>
          <a:p>
            <a:pPr marL="358775" indent="-358775">
              <a:buFontTx/>
              <a:buChar char="-"/>
            </a:pPr>
            <a:r>
              <a:rPr lang="de-CH" sz="2400" dirty="0"/>
              <a:t>Chief </a:t>
            </a:r>
            <a:r>
              <a:rPr lang="de-CH" sz="2400" dirty="0" err="1"/>
              <a:t>timekeeper</a:t>
            </a:r>
            <a:r>
              <a:rPr lang="de-CH" sz="2400" dirty="0"/>
              <a:t>, </a:t>
            </a:r>
            <a:r>
              <a:rPr lang="de-CH" sz="2400" dirty="0" err="1"/>
              <a:t>timekeepers</a:t>
            </a:r>
            <a:r>
              <a:rPr lang="de-CH" sz="2400" dirty="0"/>
              <a:t> and extra </a:t>
            </a:r>
            <a:r>
              <a:rPr lang="de-CH" sz="2400" dirty="0" err="1"/>
              <a:t>timekeepers</a:t>
            </a:r>
            <a:endParaRPr lang="de-CH" sz="2400" dirty="0"/>
          </a:p>
          <a:p>
            <a:pPr marL="358775" indent="-358775"/>
            <a:r>
              <a:rPr lang="de-CH" sz="2400" dirty="0"/>
              <a:t>- 	Chief </a:t>
            </a:r>
            <a:r>
              <a:rPr lang="de-CH" sz="2400" dirty="0" err="1"/>
              <a:t>inspector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turns</a:t>
            </a:r>
            <a:r>
              <a:rPr lang="de-CH" sz="2400" dirty="0"/>
              <a:t>, </a:t>
            </a:r>
            <a:r>
              <a:rPr lang="de-CH" sz="2400" dirty="0" err="1"/>
              <a:t>inspectors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turns</a:t>
            </a:r>
            <a:r>
              <a:rPr lang="de-CH" sz="2400" dirty="0"/>
              <a:t> and </a:t>
            </a:r>
            <a:r>
              <a:rPr lang="de-CH" sz="2400" dirty="0" err="1"/>
              <a:t>substitute</a:t>
            </a:r>
            <a:r>
              <a:rPr lang="de-CH" sz="2400" dirty="0"/>
              <a:t> </a:t>
            </a:r>
            <a:r>
              <a:rPr lang="de-CH" sz="2400" dirty="0" err="1"/>
              <a:t>inspectors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turns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5845340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400" b="1" dirty="0"/>
              <a:t>Fin de la première partie de la séance</a:t>
            </a:r>
          </a:p>
          <a:p>
            <a:pPr algn="ctr"/>
            <a:r>
              <a:rPr lang="fr-CH" sz="2400" b="1" dirty="0"/>
              <a:t>Répartissez-vous dans les ateliers</a:t>
            </a:r>
          </a:p>
        </p:txBody>
      </p:sp>
    </p:spTree>
    <p:extLst>
      <p:ext uri="{BB962C8B-B14F-4D97-AF65-F5344CB8AC3E}">
        <p14:creationId xmlns:p14="http://schemas.microsoft.com/office/powerpoint/2010/main" val="17682667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/>
              <a:t>Ende des ersten Teils der Sitzung</a:t>
            </a:r>
          </a:p>
          <a:p>
            <a:pPr algn="ctr"/>
            <a:r>
              <a:rPr lang="de-DE" sz="2400" b="1" dirty="0"/>
              <a:t>Aufteilung in Workshops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20202935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/>
              <a:t>Ende des ersten Teils der Sitzung</a:t>
            </a:r>
          </a:p>
          <a:p>
            <a:pPr algn="ctr"/>
            <a:r>
              <a:rPr lang="de-DE" sz="2400" b="1" dirty="0"/>
              <a:t>Aufteilung in Workshops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45627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Richtersitzung</a:t>
            </a:r>
            <a:br>
              <a:rPr lang="de-DE" dirty="0"/>
            </a:br>
            <a:br>
              <a:rPr lang="de-DE" dirty="0"/>
            </a:br>
            <a:r>
              <a:rPr lang="fr-CH" b="1" dirty="0"/>
              <a:t>[</a:t>
            </a:r>
            <a:r>
              <a:rPr lang="fr-CH" b="1" dirty="0" err="1"/>
              <a:t>Titel</a:t>
            </a:r>
            <a:r>
              <a:rPr lang="fr-CH" b="1" dirty="0"/>
              <a:t> der </a:t>
            </a:r>
            <a:r>
              <a:rPr lang="fr-CH" b="1" dirty="0" err="1"/>
              <a:t>Meisterschaft</a:t>
            </a:r>
            <a:r>
              <a:rPr lang="fr-CH" b="1" dirty="0"/>
              <a:t>], [</a:t>
            </a:r>
            <a:r>
              <a:rPr lang="fr-CH" b="1" dirty="0" err="1"/>
              <a:t>Ort</a:t>
            </a:r>
            <a:r>
              <a:rPr lang="fr-CH" b="1" dirty="0"/>
              <a:t>], [</a:t>
            </a:r>
            <a:r>
              <a:rPr lang="fr-CH" b="1" dirty="0" err="1"/>
              <a:t>Datum</a:t>
            </a:r>
            <a:r>
              <a:rPr lang="fr-CH" b="1" dirty="0"/>
              <a:t>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02576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endParaRPr lang="en-US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End of the first part of the session</a:t>
            </a:r>
          </a:p>
          <a:p>
            <a:pPr algn="ctr"/>
            <a:r>
              <a:rPr lang="en-US" sz="2400" b="1" dirty="0"/>
              <a:t>Split into workshops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32394015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La chambre d’appel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400" b="1" dirty="0"/>
              <a:t>Rôle de la chambre d’appel</a:t>
            </a:r>
            <a:endParaRPr lang="fr-FR" sz="2400" dirty="0"/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000" dirty="0"/>
              <a:t>Valider l’entrée des nageurs, leur indiquer leur ligne d’eau.</a:t>
            </a:r>
          </a:p>
          <a:p>
            <a:pPr marL="634500" lvl="1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FR" sz="2000" dirty="0"/>
              <a:t>Envoyer les nageurs à la bonne cadence pour la course suivante.</a:t>
            </a:r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Les juges contrôlent tous les nageurs</a:t>
            </a:r>
          </a:p>
          <a:p>
            <a:pPr marL="627750" indent="-28575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CH" sz="2000" dirty="0"/>
              <a:t>U</a:t>
            </a:r>
            <a:r>
              <a:rPr lang="fr-FR" sz="2000" dirty="0"/>
              <a:t>ne fois </a:t>
            </a:r>
            <a:r>
              <a:rPr lang="fr-FR" sz="2000" dirty="0" err="1"/>
              <a:t>contr</a:t>
            </a:r>
            <a:r>
              <a:rPr lang="fr-CH" sz="2000" dirty="0" err="1"/>
              <a:t>ôlés</a:t>
            </a:r>
            <a:r>
              <a:rPr lang="fr-CH" sz="2000" dirty="0"/>
              <a:t>, les nageurs ne quittent plus les lieux.</a:t>
            </a:r>
          </a:p>
          <a:p>
            <a:pPr marL="627750" indent="-285750" algn="just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CH" sz="2000" dirty="0"/>
              <a:t>Si un nageur n’est pas présent, lors de la finale, avertir </a:t>
            </a:r>
            <a:r>
              <a:rPr lang="fr-CH" sz="2000" u="sng" dirty="0"/>
              <a:t>immédiatement</a:t>
            </a:r>
            <a:r>
              <a:rPr lang="fr-CH" sz="2000" dirty="0"/>
              <a:t> le JA.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955580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sz="4000" dirty="0"/>
              <a:t>Startordner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de-CH" sz="2400" b="1" dirty="0"/>
              <a:t>Aufgaben &amp; Verantwortung des Startordners</a:t>
            </a:r>
            <a:endParaRPr lang="de-CH" sz="2400" dirty="0"/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de-CH" sz="2000" dirty="0"/>
              <a:t>Kontrolle Präsenz der Schwimmer, Information über ihre Bahnnummer.</a:t>
            </a:r>
          </a:p>
          <a:p>
            <a:pPr marL="634500" lvl="1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000" dirty="0"/>
              <a:t>Zuteilen der Schwimmer mit dem richtigen Timing auf die Bahnen des nächsten Laufes.</a:t>
            </a:r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400" b="1" dirty="0"/>
              <a:t>Die Richter kontrollieren JEDEN Schwimmer</a:t>
            </a:r>
          </a:p>
          <a:p>
            <a:pPr marL="627750" indent="-28575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de-CH" sz="2000" dirty="0"/>
              <a:t>Einmal kontrolliert, verlassen die Schwimmer den Startordnerbereich nicht mehr.</a:t>
            </a:r>
          </a:p>
          <a:p>
            <a:pPr marL="627750" indent="-28575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de-CH" sz="2000" dirty="0"/>
              <a:t>Wenn ein Schwimmer für einen Zwischen- oder Endlauf fehlt, SOFORT Meldung an den Schiedsrichter.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89049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Ordinatore</a:t>
            </a:r>
            <a:r>
              <a:rPr lang="fr-CH" sz="4000" dirty="0"/>
              <a:t> di </a:t>
            </a:r>
            <a:r>
              <a:rPr lang="fr-CH" sz="4000" dirty="0" err="1"/>
              <a:t>Partenza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400" b="1" dirty="0" err="1"/>
              <a:t>Ruolo</a:t>
            </a:r>
            <a:r>
              <a:rPr lang="fr-FR" sz="2400" b="1" dirty="0"/>
              <a:t> del </a:t>
            </a:r>
            <a:r>
              <a:rPr lang="fr-FR" sz="2400" b="1" dirty="0" err="1"/>
              <a:t>Ordinatore</a:t>
            </a:r>
            <a:r>
              <a:rPr lang="fr-FR" sz="2400" b="1" dirty="0"/>
              <a:t> di </a:t>
            </a:r>
            <a:r>
              <a:rPr lang="fr-FR" sz="2400" b="1" dirty="0" err="1"/>
              <a:t>Partenza</a:t>
            </a:r>
            <a:endParaRPr lang="fr-FR" sz="2400" dirty="0"/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000" dirty="0" err="1"/>
              <a:t>Convalida</a:t>
            </a:r>
            <a:r>
              <a:rPr lang="fr-FR" sz="2000" dirty="0"/>
              <a:t> l'</a:t>
            </a:r>
            <a:r>
              <a:rPr lang="fr-FR" sz="2000" dirty="0" err="1"/>
              <a:t>entrata</a:t>
            </a:r>
            <a:r>
              <a:rPr lang="fr-FR" sz="2000" dirty="0"/>
              <a:t> dei </a:t>
            </a:r>
            <a:r>
              <a:rPr lang="fr-FR" sz="2000" dirty="0" err="1"/>
              <a:t>nuotatori</a:t>
            </a:r>
            <a:r>
              <a:rPr lang="fr-FR" sz="2000" dirty="0"/>
              <a:t>, </a:t>
            </a:r>
            <a:r>
              <a:rPr lang="fr-FR" sz="2000" dirty="0" err="1"/>
              <a:t>indica</a:t>
            </a:r>
            <a:r>
              <a:rPr lang="fr-FR" sz="2000" dirty="0"/>
              <a:t> la </a:t>
            </a:r>
            <a:r>
              <a:rPr lang="fr-FR" sz="2000" dirty="0" err="1"/>
              <a:t>loro</a:t>
            </a:r>
            <a:r>
              <a:rPr lang="fr-FR" sz="2000" dirty="0"/>
              <a:t> </a:t>
            </a:r>
            <a:r>
              <a:rPr lang="fr-FR" sz="2000" dirty="0" err="1"/>
              <a:t>corsia</a:t>
            </a:r>
            <a:r>
              <a:rPr lang="fr-FR" sz="2000" dirty="0"/>
              <a:t>.</a:t>
            </a:r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000" dirty="0"/>
              <a:t>Manda i </a:t>
            </a:r>
            <a:r>
              <a:rPr lang="fr-FR" sz="2000" dirty="0" err="1"/>
              <a:t>nuotatori</a:t>
            </a:r>
            <a:r>
              <a:rPr lang="fr-FR" sz="2000" dirty="0"/>
              <a:t> al </a:t>
            </a:r>
            <a:r>
              <a:rPr lang="fr-FR" sz="2000" dirty="0" err="1"/>
              <a:t>ritmo</a:t>
            </a:r>
            <a:r>
              <a:rPr lang="fr-FR" sz="2000" dirty="0"/>
              <a:t> </a:t>
            </a:r>
            <a:r>
              <a:rPr lang="fr-FR" sz="2000" dirty="0" err="1"/>
              <a:t>giusto</a:t>
            </a:r>
            <a:r>
              <a:rPr lang="fr-FR" sz="2000" dirty="0"/>
              <a:t> per la </a:t>
            </a:r>
            <a:r>
              <a:rPr lang="fr-FR" sz="2000" dirty="0" err="1"/>
              <a:t>prossima</a:t>
            </a:r>
            <a:r>
              <a:rPr lang="fr-FR" sz="2000" dirty="0"/>
              <a:t> gara.</a:t>
            </a:r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I </a:t>
            </a:r>
            <a:r>
              <a:rPr lang="fr-CH" sz="2400" b="1" dirty="0" err="1"/>
              <a:t>giudici</a:t>
            </a:r>
            <a:r>
              <a:rPr lang="fr-CH" sz="2400" b="1" dirty="0"/>
              <a:t> </a:t>
            </a:r>
            <a:r>
              <a:rPr lang="fr-CH" sz="2400" b="1" dirty="0" err="1"/>
              <a:t>controllano</a:t>
            </a:r>
            <a:r>
              <a:rPr lang="fr-CH" sz="2400" b="1" dirty="0"/>
              <a:t> tutti i </a:t>
            </a:r>
            <a:r>
              <a:rPr lang="fr-CH" sz="2400" b="1" dirty="0" err="1"/>
              <a:t>nuotatori</a:t>
            </a:r>
            <a:endParaRPr lang="fr-CH" sz="2400" b="1" dirty="0"/>
          </a:p>
          <a:p>
            <a:pPr marL="634500" lvl="1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000" dirty="0"/>
              <a:t>Una volta </a:t>
            </a:r>
            <a:r>
              <a:rPr lang="fr-CH" sz="2000" dirty="0" err="1"/>
              <a:t>controllati</a:t>
            </a:r>
            <a:r>
              <a:rPr lang="fr-CH" sz="2000" dirty="0"/>
              <a:t>, i </a:t>
            </a:r>
            <a:r>
              <a:rPr lang="fr-CH" sz="2000" dirty="0" err="1"/>
              <a:t>nuotatori</a:t>
            </a:r>
            <a:r>
              <a:rPr lang="fr-CH" sz="2000" dirty="0"/>
              <a:t> non </a:t>
            </a:r>
            <a:r>
              <a:rPr lang="fr-CH" sz="2000" dirty="0" err="1"/>
              <a:t>lasciano</a:t>
            </a:r>
            <a:r>
              <a:rPr lang="fr-CH" sz="2000" dirty="0"/>
              <a:t> la zona.</a:t>
            </a:r>
          </a:p>
          <a:p>
            <a:pPr marL="634500" lvl="1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000" dirty="0"/>
              <a:t>Se un </a:t>
            </a:r>
            <a:r>
              <a:rPr lang="fr-CH" sz="2000" dirty="0" err="1"/>
              <a:t>nuotatore</a:t>
            </a:r>
            <a:r>
              <a:rPr lang="fr-CH" sz="2000" dirty="0"/>
              <a:t> non è </a:t>
            </a:r>
            <a:r>
              <a:rPr lang="fr-CH" sz="2000" dirty="0" err="1"/>
              <a:t>presente</a:t>
            </a:r>
            <a:r>
              <a:rPr lang="fr-CH" sz="2000" dirty="0"/>
              <a:t> </a:t>
            </a:r>
            <a:r>
              <a:rPr lang="fr-CH" sz="2000" dirty="0" err="1"/>
              <a:t>durante</a:t>
            </a:r>
            <a:r>
              <a:rPr lang="fr-CH" sz="2000" dirty="0"/>
              <a:t> la finale, </a:t>
            </a:r>
            <a:r>
              <a:rPr lang="fr-CH" sz="2000" dirty="0" err="1"/>
              <a:t>avvisare</a:t>
            </a:r>
            <a:r>
              <a:rPr lang="fr-CH" sz="2000" dirty="0"/>
              <a:t> </a:t>
            </a:r>
            <a:r>
              <a:rPr lang="fr-CH" sz="2000" dirty="0" err="1"/>
              <a:t>immediatamente</a:t>
            </a:r>
            <a:r>
              <a:rPr lang="fr-CH" sz="2000" dirty="0"/>
              <a:t> il GA.</a:t>
            </a:r>
          </a:p>
        </p:txBody>
      </p:sp>
    </p:spTree>
    <p:extLst>
      <p:ext uri="{BB962C8B-B14F-4D97-AF65-F5344CB8AC3E}">
        <p14:creationId xmlns:p14="http://schemas.microsoft.com/office/powerpoint/2010/main" val="32469364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Call Room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fr-FR" sz="2400" b="1" dirty="0" err="1"/>
              <a:t>Role</a:t>
            </a:r>
            <a:r>
              <a:rPr lang="fr-FR" sz="2400" b="1" dirty="0"/>
              <a:t> of the call room</a:t>
            </a:r>
            <a:endParaRPr lang="fr-FR" sz="2400" dirty="0"/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en-US" sz="2000" dirty="0"/>
              <a:t>Validating swimmers' entries, indicating their racing lane.</a:t>
            </a:r>
          </a:p>
          <a:p>
            <a:pPr marL="634500" lvl="1" indent="-34290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en-US" sz="2000" dirty="0"/>
              <a:t>Sending swimmers for the next race at the correct pace.</a:t>
            </a: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endParaRPr lang="fr-FR" sz="2000" b="1" dirty="0"/>
          </a:p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The </a:t>
            </a:r>
            <a:r>
              <a:rPr lang="fr-CH" sz="2400" b="1" dirty="0" err="1"/>
              <a:t>clerks</a:t>
            </a:r>
            <a:r>
              <a:rPr lang="fr-CH" sz="2400" b="1" dirty="0"/>
              <a:t> of course control all </a:t>
            </a:r>
            <a:r>
              <a:rPr lang="fr-CH" sz="2400" b="1" dirty="0" err="1"/>
              <a:t>swimmers</a:t>
            </a:r>
            <a:endParaRPr lang="fr-CH" sz="2400" b="1" dirty="0"/>
          </a:p>
          <a:p>
            <a:pPr marL="627750" indent="-28575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en-US" sz="2000" dirty="0"/>
              <a:t>Once checked, swimmers shall not leave the call room.</a:t>
            </a:r>
          </a:p>
          <a:p>
            <a:pPr marL="627750" indent="-285750">
              <a:buFont typeface="Arial" panose="020B0604020202020204" pitchFamily="34" charset="0"/>
              <a:buChar char="•"/>
              <a:tabLst>
                <a:tab pos="7975600" algn="r"/>
              </a:tabLst>
            </a:pPr>
            <a:r>
              <a:rPr lang="en-US" sz="2000" dirty="0"/>
              <a:t>If a swimmer is not present for the final, notify the referee </a:t>
            </a:r>
            <a:r>
              <a:rPr lang="en-US" sz="2000" u="sng" dirty="0"/>
              <a:t>at once.</a:t>
            </a: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4191050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La chambre d’appel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800" b="1" dirty="0"/>
              <a:t>Sont autorisés </a:t>
            </a:r>
            <a:r>
              <a:rPr lang="fr-CH" sz="2800" dirty="0"/>
              <a:t>: </a:t>
            </a:r>
            <a:endParaRPr lang="fr-CH" sz="2400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Un seul maillot de bains </a:t>
            </a:r>
            <a:r>
              <a:rPr lang="fr-CH" sz="2400" dirty="0"/>
              <a:t>en tissu, en maille ou tissé, perméable, décent et non transparent (pas de string)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Des lunettes de natation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1 ou 2 bonnets de bain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1 pince-nez</a:t>
            </a:r>
          </a:p>
          <a:p>
            <a:pPr marL="342000">
              <a:tabLst>
                <a:tab pos="7975600" algn="r"/>
              </a:tabLst>
            </a:pPr>
            <a:endParaRPr lang="fr-CH" sz="2400" b="1" dirty="0"/>
          </a:p>
          <a:p>
            <a:pPr>
              <a:tabLst>
                <a:tab pos="7975600" algn="r"/>
              </a:tabLst>
            </a:pPr>
            <a:r>
              <a:rPr lang="fr-CH" sz="2400" dirty="0"/>
              <a:t>Les nageurs doivent se présenter à la chambre d’appel vêtus de leur tenue réglementaire pour nager.</a:t>
            </a:r>
          </a:p>
        </p:txBody>
      </p:sp>
    </p:spTree>
    <p:extLst>
      <p:ext uri="{BB962C8B-B14F-4D97-AF65-F5344CB8AC3E}">
        <p14:creationId xmlns:p14="http://schemas.microsoft.com/office/powerpoint/2010/main" val="23205935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sz="4000" dirty="0"/>
              <a:t>Startordner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800" b="1" dirty="0"/>
              <a:t>Sind </a:t>
            </a:r>
            <a:r>
              <a:rPr lang="fr-CH" sz="2800" b="1" dirty="0" err="1"/>
              <a:t>zur</a:t>
            </a:r>
            <a:r>
              <a:rPr lang="fr-CH" sz="2800" b="1" dirty="0"/>
              <a:t> </a:t>
            </a:r>
            <a:r>
              <a:rPr lang="fr-CH" sz="2800" b="1" dirty="0" err="1"/>
              <a:t>Kontrolle</a:t>
            </a:r>
            <a:r>
              <a:rPr lang="fr-CH" sz="2800" b="1" dirty="0"/>
              <a:t> </a:t>
            </a:r>
            <a:r>
              <a:rPr lang="fr-CH" sz="2800" b="1" dirty="0" err="1"/>
              <a:t>authorisiert</a:t>
            </a:r>
            <a:r>
              <a:rPr lang="fr-CH" sz="2800" b="1" dirty="0"/>
              <a:t> </a:t>
            </a:r>
            <a:r>
              <a:rPr lang="fr-CH" sz="2800" dirty="0"/>
              <a:t>: </a:t>
            </a:r>
            <a:endParaRPr lang="fr-CH" sz="2400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400" b="1" dirty="0"/>
              <a:t>Ein einziger Badeanzug  </a:t>
            </a:r>
            <a:r>
              <a:rPr lang="de-CH" sz="2400" dirty="0"/>
              <a:t>aus Gewirk oder </a:t>
            </a:r>
            <a:r>
              <a:rPr lang="de-DE" sz="2400" dirty="0"/>
              <a:t>Gewebe (‚Textile Materials‘), durchlässig, dezent und nicht transparent (keine Tangas oder Strings)</a:t>
            </a:r>
            <a:endParaRPr lang="fr-CH" sz="2400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400" b="1" dirty="0"/>
              <a:t>Schwimmbrille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400" b="1" dirty="0"/>
              <a:t>1 oder 2 Badekappen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de-CH" sz="2400" b="1" dirty="0"/>
              <a:t>1 Nasenklammer</a:t>
            </a:r>
          </a:p>
          <a:p>
            <a:pPr marL="342000">
              <a:tabLst>
                <a:tab pos="7975600" algn="r"/>
              </a:tabLst>
            </a:pPr>
            <a:endParaRPr lang="fr-CH" sz="2400" b="1" dirty="0"/>
          </a:p>
          <a:p>
            <a:pPr>
              <a:tabLst>
                <a:tab pos="7975600" algn="r"/>
              </a:tabLst>
            </a:pPr>
            <a:r>
              <a:rPr lang="de-DE" sz="2400" dirty="0"/>
              <a:t>Die Schwimmer müssen sich beim Startordner in ihrer korrekten Schwimmkleidung melden.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3235254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Ordinatore</a:t>
            </a:r>
            <a:r>
              <a:rPr lang="fr-CH" sz="4000" dirty="0"/>
              <a:t> di </a:t>
            </a:r>
            <a:r>
              <a:rPr lang="fr-CH" sz="4000" dirty="0" err="1"/>
              <a:t>Partenza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800" b="1" dirty="0"/>
              <a:t>Sono </a:t>
            </a:r>
            <a:r>
              <a:rPr lang="fr-CH" sz="2800" b="1" dirty="0" err="1"/>
              <a:t>ammessi</a:t>
            </a:r>
            <a:r>
              <a:rPr lang="fr-CH" sz="2800" b="1" dirty="0"/>
              <a:t> </a:t>
            </a:r>
            <a:r>
              <a:rPr lang="fr-CH" sz="2800" dirty="0"/>
              <a:t>: </a:t>
            </a:r>
            <a:endParaRPr lang="fr-CH" sz="2400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Un solo costume da </a:t>
            </a:r>
            <a:r>
              <a:rPr lang="fr-CH" sz="2400" b="1" dirty="0" err="1"/>
              <a:t>bagno</a:t>
            </a:r>
            <a:r>
              <a:rPr lang="fr-CH" sz="2400" b="1" dirty="0"/>
              <a:t> </a:t>
            </a:r>
            <a:r>
              <a:rPr lang="fr-CH" sz="2400" dirty="0"/>
              <a:t>in </a:t>
            </a:r>
            <a:r>
              <a:rPr lang="fr-CH" sz="2400" dirty="0" err="1"/>
              <a:t>tessuto</a:t>
            </a:r>
            <a:r>
              <a:rPr lang="fr-CH" sz="2400" dirty="0"/>
              <a:t>, a </a:t>
            </a:r>
            <a:r>
              <a:rPr lang="fr-CH" sz="2400" dirty="0" err="1"/>
              <a:t>rete</a:t>
            </a:r>
            <a:r>
              <a:rPr lang="fr-CH" sz="2400" dirty="0"/>
              <a:t> o </a:t>
            </a:r>
            <a:r>
              <a:rPr lang="fr-CH" sz="2400" dirty="0" err="1"/>
              <a:t>intrecciato</a:t>
            </a:r>
            <a:r>
              <a:rPr lang="fr-CH" sz="2400" dirty="0"/>
              <a:t>, </a:t>
            </a:r>
            <a:r>
              <a:rPr lang="fr-CH" sz="2400" dirty="0" err="1"/>
              <a:t>permeabile</a:t>
            </a:r>
            <a:r>
              <a:rPr lang="fr-CH" sz="2400" dirty="0"/>
              <a:t>, </a:t>
            </a:r>
            <a:r>
              <a:rPr lang="fr-CH" sz="2400" dirty="0" err="1"/>
              <a:t>decente</a:t>
            </a:r>
            <a:r>
              <a:rPr lang="fr-CH" sz="2400" dirty="0"/>
              <a:t> e non </a:t>
            </a:r>
            <a:r>
              <a:rPr lang="fr-CH" sz="2400" dirty="0" err="1"/>
              <a:t>trasparente</a:t>
            </a:r>
            <a:r>
              <a:rPr lang="fr-CH" sz="2400" dirty="0"/>
              <a:t> (</a:t>
            </a:r>
            <a:r>
              <a:rPr lang="fr-CH" sz="2400" dirty="0" err="1"/>
              <a:t>niente</a:t>
            </a:r>
            <a:r>
              <a:rPr lang="fr-CH" sz="2400" dirty="0"/>
              <a:t> string)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 err="1"/>
              <a:t>Ochialini</a:t>
            </a:r>
            <a:endParaRPr lang="fr-CH" sz="2400" b="1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1 o 2 </a:t>
            </a:r>
            <a:r>
              <a:rPr lang="fr-CH" sz="2400" b="1" dirty="0" err="1"/>
              <a:t>cuffie</a:t>
            </a:r>
            <a:endParaRPr lang="fr-CH" sz="2400" b="1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400" b="1" dirty="0"/>
              <a:t>1 </a:t>
            </a:r>
            <a:r>
              <a:rPr lang="fr-CH" sz="2400" b="1" dirty="0" err="1"/>
              <a:t>stringinaso</a:t>
            </a:r>
            <a:endParaRPr lang="fr-CH" sz="2400" b="1" dirty="0"/>
          </a:p>
          <a:p>
            <a:pPr marL="342000">
              <a:tabLst>
                <a:tab pos="7975600" algn="r"/>
              </a:tabLst>
            </a:pPr>
            <a:endParaRPr lang="fr-CH" sz="2400" b="1" dirty="0"/>
          </a:p>
          <a:p>
            <a:pPr>
              <a:tabLst>
                <a:tab pos="7975600" algn="r"/>
              </a:tabLst>
            </a:pPr>
            <a:r>
              <a:rPr lang="fr-CH" sz="2400" dirty="0"/>
              <a:t>I </a:t>
            </a:r>
            <a:r>
              <a:rPr lang="fr-CH" sz="2400" dirty="0" err="1"/>
              <a:t>nuotatori</a:t>
            </a:r>
            <a:r>
              <a:rPr lang="fr-CH" sz="2400" dirty="0"/>
              <a:t> </a:t>
            </a:r>
            <a:r>
              <a:rPr lang="fr-CH" sz="2400" dirty="0" err="1"/>
              <a:t>devono</a:t>
            </a:r>
            <a:r>
              <a:rPr lang="fr-CH" sz="2400" dirty="0"/>
              <a:t> </a:t>
            </a:r>
            <a:r>
              <a:rPr lang="fr-CH" sz="2400" dirty="0" err="1"/>
              <a:t>presentarsi</a:t>
            </a:r>
            <a:r>
              <a:rPr lang="fr-CH" sz="2400" dirty="0"/>
              <a:t> al </a:t>
            </a:r>
            <a:r>
              <a:rPr lang="fr-CH" sz="2400" dirty="0" err="1"/>
              <a:t>ordinatore</a:t>
            </a:r>
            <a:r>
              <a:rPr lang="fr-CH" sz="2400" dirty="0"/>
              <a:t> di </a:t>
            </a:r>
            <a:r>
              <a:rPr lang="fr-CH" sz="2400" dirty="0" err="1"/>
              <a:t>partenza</a:t>
            </a:r>
            <a:r>
              <a:rPr lang="fr-CH" sz="2400" dirty="0"/>
              <a:t> </a:t>
            </a:r>
            <a:r>
              <a:rPr lang="fr-CH" sz="2400" dirty="0" err="1"/>
              <a:t>nel</a:t>
            </a:r>
            <a:r>
              <a:rPr lang="fr-CH" sz="2400" dirty="0"/>
              <a:t> </a:t>
            </a:r>
            <a:r>
              <a:rPr lang="fr-CH" sz="2400" dirty="0" err="1"/>
              <a:t>loro</a:t>
            </a:r>
            <a:r>
              <a:rPr lang="fr-CH" sz="2400" dirty="0"/>
              <a:t> </a:t>
            </a:r>
            <a:r>
              <a:rPr lang="fr-CH" sz="2400" dirty="0" err="1"/>
              <a:t>regolare</a:t>
            </a:r>
            <a:r>
              <a:rPr lang="fr-CH" sz="2400" dirty="0"/>
              <a:t> </a:t>
            </a:r>
            <a:r>
              <a:rPr lang="fr-CH" sz="2400" dirty="0" err="1"/>
              <a:t>abbigliamento</a:t>
            </a:r>
            <a:r>
              <a:rPr lang="fr-CH" sz="2400" dirty="0"/>
              <a:t> di </a:t>
            </a:r>
            <a:r>
              <a:rPr lang="fr-CH" sz="2400" dirty="0" err="1"/>
              <a:t>nuoto</a:t>
            </a:r>
            <a:r>
              <a:rPr lang="fr-CH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6328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Call Room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fr-CH" sz="2800" b="1" dirty="0" err="1"/>
              <a:t>Authorized</a:t>
            </a:r>
            <a:r>
              <a:rPr lang="fr-CH" sz="2800" b="1" dirty="0"/>
              <a:t> at control</a:t>
            </a:r>
            <a:r>
              <a:rPr lang="fr-CH" sz="2800" dirty="0"/>
              <a:t>: </a:t>
            </a:r>
            <a:endParaRPr lang="fr-CH" sz="2400" dirty="0"/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en-US" sz="2400" b="1" dirty="0"/>
              <a:t>One single swimming costume </a:t>
            </a:r>
            <a:r>
              <a:rPr lang="en-US" sz="2400" dirty="0"/>
              <a:t>made of textile materials, permeable, discreet and non-transparent (no tangas or thongs).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en-US" sz="2400" b="1" dirty="0"/>
              <a:t>Swimming goggles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en-US" sz="2400" b="1" dirty="0"/>
              <a:t>1 or 2 swimming caps</a:t>
            </a:r>
          </a:p>
          <a:p>
            <a:pPr marL="684900" indent="-342900">
              <a:buFont typeface="Arial" charset="0"/>
              <a:buChar char="•"/>
              <a:tabLst>
                <a:tab pos="7975600" algn="r"/>
              </a:tabLst>
            </a:pPr>
            <a:r>
              <a:rPr lang="en-US" sz="2400" b="1" dirty="0"/>
              <a:t>1 nose clip</a:t>
            </a:r>
            <a:br>
              <a:rPr lang="en-US" sz="2400" b="1" dirty="0"/>
            </a:br>
            <a:endParaRPr lang="fr-CH" sz="2400" b="1" dirty="0"/>
          </a:p>
          <a:p>
            <a:pPr>
              <a:tabLst>
                <a:tab pos="7975600" algn="r"/>
              </a:tabLst>
            </a:pPr>
            <a:r>
              <a:rPr lang="en-US" sz="2400" dirty="0"/>
              <a:t>Swimmers must report to the clerk of course in their correct swimming outfit.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6404703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Côté virage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Les juges de virage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Si tout est ok, les juges lèvent le pouce en direction du chef de virage.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Ils attendent une confirmation visuelle de leur chef en réponse au signe du pouce (signe de tête, regard).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En cas de DQ, le juge ne fait aucun signe, il reste à sa place. Le chef de virage envoie la réserve pour le remplacer.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Le juge se rend auprès du JA pour remplir la DQ.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Le juge reprend ensuite sa place, à la fin d’une course.</a:t>
            </a:r>
          </a:p>
        </p:txBody>
      </p:sp>
    </p:spTree>
    <p:extLst>
      <p:ext uri="{BB962C8B-B14F-4D97-AF65-F5344CB8AC3E}">
        <p14:creationId xmlns:p14="http://schemas.microsoft.com/office/powerpoint/2010/main" val="143577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Seduta</a:t>
            </a:r>
            <a:r>
              <a:rPr lang="de-DE" dirty="0"/>
              <a:t> della </a:t>
            </a:r>
            <a:r>
              <a:rPr lang="de-DE" dirty="0" err="1"/>
              <a:t>giuria</a:t>
            </a:r>
            <a:br>
              <a:rPr lang="de-DE" dirty="0"/>
            </a:br>
            <a:br>
              <a:rPr lang="de-DE" dirty="0"/>
            </a:br>
            <a:r>
              <a:rPr lang="fr-CH" b="1" dirty="0"/>
              <a:t>[</a:t>
            </a:r>
            <a:r>
              <a:rPr lang="de-DE" b="1" dirty="0" err="1"/>
              <a:t>Titolo</a:t>
            </a:r>
            <a:r>
              <a:rPr lang="de-DE" b="1" dirty="0"/>
              <a:t> del </a:t>
            </a:r>
            <a:r>
              <a:rPr lang="de-DE" b="1" dirty="0" err="1"/>
              <a:t>campionato</a:t>
            </a:r>
            <a:r>
              <a:rPr lang="de-DE" b="1" dirty="0"/>
              <a:t>], [</a:t>
            </a:r>
            <a:r>
              <a:rPr lang="de-DE" b="1" dirty="0" err="1"/>
              <a:t>Luogo</a:t>
            </a:r>
            <a:r>
              <a:rPr lang="de-DE" b="1" dirty="0"/>
              <a:t>], [Data]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3908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Wenderichter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/>
              <a:t>Wenderichter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Wenn alles OK ist, heben die Richter den Daumen in Richtung Chef Wenderichter.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Sie warten auf eine non verbale Bestätigung ihres Chefs als Antwort auf ihr Zeichen mit dem Daumen (Kopfzeichen, Blick).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Im Falle einer DQ macht der Richter kein Zeichen, er bleibt auf seinem Platz stehen. Der Chef Wenderichter sendet die Reserve um ihn zu ersetzen.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Der Richter begibt sich zum Schiedsrichter um das DQ Formular auszufüllen.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Der Richter geht an seinen Platz zurück am Ende des Laufes und löst die Reserve ab.</a:t>
            </a:r>
          </a:p>
        </p:txBody>
      </p:sp>
    </p:spTree>
    <p:extLst>
      <p:ext uri="{BB962C8B-B14F-4D97-AF65-F5344CB8AC3E}">
        <p14:creationId xmlns:p14="http://schemas.microsoft.com/office/powerpoint/2010/main" val="28791227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dirty="0" err="1"/>
              <a:t>Giudici</a:t>
            </a:r>
            <a:r>
              <a:rPr lang="fr-CH" dirty="0"/>
              <a:t> di </a:t>
            </a:r>
            <a:r>
              <a:rPr lang="fr-CH" dirty="0" err="1"/>
              <a:t>virata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I </a:t>
            </a:r>
            <a:r>
              <a:rPr lang="fr-FR" b="1" dirty="0" err="1"/>
              <a:t>giudici</a:t>
            </a:r>
            <a:r>
              <a:rPr lang="fr-FR" b="1" dirty="0"/>
              <a:t> di </a:t>
            </a:r>
            <a:r>
              <a:rPr lang="fr-FR" b="1" dirty="0" err="1"/>
              <a:t>virata</a:t>
            </a:r>
            <a:endParaRPr lang="fr-FR" b="1" dirty="0"/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Se </a:t>
            </a:r>
            <a:r>
              <a:rPr lang="fr-FR" dirty="0" err="1"/>
              <a:t>tutto</a:t>
            </a:r>
            <a:r>
              <a:rPr lang="fr-FR" dirty="0"/>
              <a:t> è ok, i </a:t>
            </a:r>
            <a:r>
              <a:rPr lang="fr-FR" dirty="0" err="1"/>
              <a:t>giudici</a:t>
            </a:r>
            <a:r>
              <a:rPr lang="fr-FR" dirty="0"/>
              <a:t> </a:t>
            </a:r>
            <a:r>
              <a:rPr lang="fr-FR" dirty="0" err="1"/>
              <a:t>danno</a:t>
            </a:r>
            <a:r>
              <a:rPr lang="fr-FR" dirty="0"/>
              <a:t> un </a:t>
            </a:r>
            <a:r>
              <a:rPr lang="fr-FR" dirty="0" err="1"/>
              <a:t>pollice</a:t>
            </a:r>
            <a:r>
              <a:rPr lang="fr-FR" dirty="0"/>
              <a:t> in su al Capo </a:t>
            </a:r>
            <a:r>
              <a:rPr lang="fr-FR" dirty="0" err="1"/>
              <a:t>Virata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err="1"/>
              <a:t>Aspettano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conferma</a:t>
            </a:r>
            <a:r>
              <a:rPr lang="fr-FR" dirty="0"/>
              <a:t> </a:t>
            </a:r>
            <a:r>
              <a:rPr lang="fr-FR" dirty="0" err="1"/>
              <a:t>visiva</a:t>
            </a:r>
            <a:r>
              <a:rPr lang="fr-FR" dirty="0"/>
              <a:t> dal </a:t>
            </a:r>
            <a:r>
              <a:rPr lang="fr-FR" dirty="0" err="1"/>
              <a:t>loro</a:t>
            </a:r>
            <a:r>
              <a:rPr lang="fr-FR" dirty="0"/>
              <a:t> capo in </a:t>
            </a:r>
            <a:r>
              <a:rPr lang="fr-FR" dirty="0" err="1"/>
              <a:t>risposta</a:t>
            </a:r>
            <a:r>
              <a:rPr lang="fr-FR" dirty="0"/>
              <a:t> al segno del </a:t>
            </a:r>
            <a:r>
              <a:rPr lang="fr-FR" dirty="0" err="1"/>
              <a:t>pollice</a:t>
            </a:r>
            <a:r>
              <a:rPr lang="fr-FR" dirty="0"/>
              <a:t> (</a:t>
            </a:r>
            <a:r>
              <a:rPr lang="fr-FR" dirty="0" err="1"/>
              <a:t>cenno</a:t>
            </a:r>
            <a:r>
              <a:rPr lang="fr-FR" dirty="0"/>
              <a:t>, </a:t>
            </a:r>
            <a:r>
              <a:rPr lang="fr-FR" dirty="0" err="1"/>
              <a:t>sguardo</a:t>
            </a:r>
            <a:r>
              <a:rPr lang="fr-FR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</a:t>
            </a:r>
            <a:r>
              <a:rPr lang="fr-FR" dirty="0" err="1"/>
              <a:t>una</a:t>
            </a:r>
            <a:r>
              <a:rPr lang="fr-FR" dirty="0"/>
              <a:t> DQ, il </a:t>
            </a:r>
            <a:r>
              <a:rPr lang="fr-FR" dirty="0" err="1"/>
              <a:t>giudice</a:t>
            </a:r>
            <a:r>
              <a:rPr lang="fr-FR" dirty="0"/>
              <a:t> non fa </a:t>
            </a:r>
            <a:r>
              <a:rPr lang="fr-FR" dirty="0" err="1"/>
              <a:t>alcun</a:t>
            </a:r>
            <a:r>
              <a:rPr lang="fr-FR" dirty="0"/>
              <a:t> segno, </a:t>
            </a:r>
            <a:r>
              <a:rPr lang="fr-FR" dirty="0" err="1"/>
              <a:t>rimane</a:t>
            </a:r>
            <a:r>
              <a:rPr lang="fr-FR" dirty="0"/>
              <a:t> al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. Il Capo </a:t>
            </a:r>
            <a:r>
              <a:rPr lang="fr-FR" dirty="0" err="1"/>
              <a:t>Virata</a:t>
            </a:r>
            <a:r>
              <a:rPr lang="fr-FR" dirty="0"/>
              <a:t> manda la </a:t>
            </a:r>
            <a:r>
              <a:rPr lang="fr-FR" dirty="0" err="1"/>
              <a:t>riserva</a:t>
            </a:r>
            <a:r>
              <a:rPr lang="fr-FR" dirty="0"/>
              <a:t> a </a:t>
            </a:r>
            <a:r>
              <a:rPr lang="fr-FR" dirty="0" err="1"/>
              <a:t>sostituirlo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</a:t>
            </a:r>
            <a:r>
              <a:rPr lang="fr-FR" dirty="0" err="1"/>
              <a:t>giudice</a:t>
            </a:r>
            <a:r>
              <a:rPr lang="fr-FR" dirty="0"/>
              <a:t> va dal GA per </a:t>
            </a:r>
            <a:r>
              <a:rPr lang="fr-FR" dirty="0" err="1"/>
              <a:t>completare</a:t>
            </a:r>
            <a:r>
              <a:rPr lang="fr-FR" dirty="0"/>
              <a:t> la </a:t>
            </a:r>
            <a:r>
              <a:rPr lang="fr-FR" dirty="0" err="1"/>
              <a:t>squalifica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</a:t>
            </a:r>
            <a:r>
              <a:rPr lang="fr-FR" dirty="0" err="1"/>
              <a:t>giudice</a:t>
            </a:r>
            <a:r>
              <a:rPr lang="fr-FR" dirty="0"/>
              <a:t> </a:t>
            </a:r>
            <a:r>
              <a:rPr lang="fr-FR" dirty="0" err="1"/>
              <a:t>prende</a:t>
            </a:r>
            <a:r>
              <a:rPr lang="fr-FR" dirty="0"/>
              <a:t> </a:t>
            </a:r>
            <a:r>
              <a:rPr lang="fr-FR" dirty="0" err="1"/>
              <a:t>poi</a:t>
            </a:r>
            <a:r>
              <a:rPr lang="fr-FR" dirty="0"/>
              <a:t> il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 alla fine di </a:t>
            </a:r>
            <a:r>
              <a:rPr lang="fr-FR" dirty="0" err="1"/>
              <a:t>una</a:t>
            </a:r>
            <a:r>
              <a:rPr lang="fr-FR" dirty="0"/>
              <a:t> gara.</a:t>
            </a:r>
          </a:p>
        </p:txBody>
      </p:sp>
    </p:spTree>
    <p:extLst>
      <p:ext uri="{BB962C8B-B14F-4D97-AF65-F5344CB8AC3E}">
        <p14:creationId xmlns:p14="http://schemas.microsoft.com/office/powerpoint/2010/main" val="38981233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Turn</a:t>
            </a:r>
            <a:r>
              <a:rPr lang="fr-CH" sz="4000" dirty="0"/>
              <a:t> end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 err="1"/>
              <a:t>Inspectors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turns</a:t>
            </a:r>
            <a:endParaRPr lang="de-CH" b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everything is OK, the judges raise their thumbs in the direction of the chief inspector of turns.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They wait for a non-verbal confirmation from their chief in response to their thumb signal (head signal, look).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 the case of a DQ, the inspector of turns makes no sign and remains in place. The chief inspector of turns sends the substitute inspector to replace him.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inspector of turns moves to the referee to fill in the DQ form.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inspector of turns returns to his place at the end of the heat and replaces the substitute inspector.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82388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Côté virage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b="1" dirty="0"/>
              <a:t>Le chef des juges de virage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Il observe les pouces levés de tous les juges de virage.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Si tout est ok, il lève son pouce à l’intention du JA.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En cas de DQ, il envoie la réserve prendre la place du juge.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Il informe rapidement le JA du couloir de la DQ, par radio.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Il est attentif en permanence à son équipe de juges de virage.</a:t>
            </a:r>
          </a:p>
          <a:p>
            <a:pPr marL="342900" lvl="0" indent="-342900">
              <a:buFont typeface="+mj-lt"/>
              <a:buAutoNum type="arabicPeriod"/>
            </a:pPr>
            <a:endParaRPr lang="fr-FR" b="1" dirty="0"/>
          </a:p>
          <a:p>
            <a:r>
              <a:rPr lang="fr-FR" b="1" dirty="0"/>
              <a:t>La réserve côté virage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En cas de DQ ou pour tout autre raison, le chef de virage demande à la réserve de remplacer un juge de virage.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Dès que le juge de virage peut reprendre son poste, la réserve le lui restitue à la fin d’une course.</a:t>
            </a:r>
          </a:p>
        </p:txBody>
      </p:sp>
    </p:spTree>
    <p:extLst>
      <p:ext uri="{BB962C8B-B14F-4D97-AF65-F5344CB8AC3E}">
        <p14:creationId xmlns:p14="http://schemas.microsoft.com/office/powerpoint/2010/main" val="3623326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Wenderichter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CH" b="1" dirty="0"/>
              <a:t>Chef Wenderichter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dirty="0"/>
              <a:t>Er beobachtet die Signale (erhobener Daumen) von allen WR.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dirty="0"/>
              <a:t>Wenn alles OK ist, Zeichen an SR mit erhobenem Daumen.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dirty="0"/>
              <a:t>Bei einer DQ sendet er die Reserve an den Platz des Richters.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dirty="0"/>
              <a:t>Er informiert SOFORT den Schiedsrichter per Funk über die DQ mit Bahnnummer.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dirty="0"/>
              <a:t>Er ist dauernd aufmerksam für </a:t>
            </a:r>
            <a:r>
              <a:rPr lang="de-DE" dirty="0"/>
              <a:t>sein Team von Wenderichtern</a:t>
            </a:r>
            <a:r>
              <a:rPr lang="fr-F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de-CH" b="1" dirty="0"/>
          </a:p>
          <a:p>
            <a:r>
              <a:rPr lang="de-CH" b="1" dirty="0"/>
              <a:t>Reserve Wenderichter Seite Wende</a:t>
            </a:r>
            <a:endParaRPr lang="de-CH" dirty="0"/>
          </a:p>
          <a:p>
            <a:pPr marL="358775" indent="-358775">
              <a:buFont typeface="+mj-lt"/>
              <a:buAutoNum type="arabicPeriod"/>
            </a:pPr>
            <a:r>
              <a:rPr lang="de-CH" dirty="0"/>
              <a:t>Im Falle einer DQ, aber auch aus anderen Gründen, kann der Chef WR die Reserve einsetzen um einen WR zu ersetzen.</a:t>
            </a:r>
          </a:p>
          <a:p>
            <a:pPr marL="358775" indent="-358775">
              <a:buFont typeface="+mj-lt"/>
              <a:buAutoNum type="arabicPeriod"/>
            </a:pPr>
            <a:r>
              <a:rPr lang="de-CH" dirty="0"/>
              <a:t>Sobald der WR seinen Platz wieder einnehmen kann, ersetzt die Reserve ihn noch bis zum Ende des Laufes.</a:t>
            </a:r>
          </a:p>
        </p:txBody>
      </p:sp>
    </p:spTree>
    <p:extLst>
      <p:ext uri="{BB962C8B-B14F-4D97-AF65-F5344CB8AC3E}">
        <p14:creationId xmlns:p14="http://schemas.microsoft.com/office/powerpoint/2010/main" val="29965013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dirty="0" err="1"/>
              <a:t>Giudici</a:t>
            </a:r>
            <a:r>
              <a:rPr lang="fr-CH" dirty="0"/>
              <a:t> di </a:t>
            </a:r>
            <a:r>
              <a:rPr lang="fr-CH" dirty="0" err="1"/>
              <a:t>virata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b="1" dirty="0"/>
              <a:t>Il Capo </a:t>
            </a:r>
            <a:r>
              <a:rPr lang="fr-FR" b="1" dirty="0" err="1"/>
              <a:t>Virata</a:t>
            </a:r>
            <a:endParaRPr lang="fr-FR" b="1" dirty="0"/>
          </a:p>
          <a:p>
            <a:pPr marL="342900" lvl="0" indent="-342900">
              <a:buFont typeface="+mj-lt"/>
              <a:buAutoNum type="arabicPeriod"/>
            </a:pPr>
            <a:r>
              <a:rPr lang="fr-FR" dirty="0" err="1"/>
              <a:t>Osserva</a:t>
            </a:r>
            <a:r>
              <a:rPr lang="fr-FR" dirty="0"/>
              <a:t> i </a:t>
            </a:r>
            <a:r>
              <a:rPr lang="fr-FR" dirty="0" err="1"/>
              <a:t>pollici</a:t>
            </a:r>
            <a:r>
              <a:rPr lang="fr-FR" dirty="0"/>
              <a:t> in su di tutti i </a:t>
            </a:r>
            <a:r>
              <a:rPr lang="fr-FR" dirty="0" err="1"/>
              <a:t>giudici</a:t>
            </a:r>
            <a:r>
              <a:rPr lang="fr-FR" dirty="0"/>
              <a:t> di </a:t>
            </a:r>
            <a:r>
              <a:rPr lang="fr-FR" dirty="0" err="1"/>
              <a:t>virata</a:t>
            </a:r>
            <a:r>
              <a:rPr lang="fr-F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Se </a:t>
            </a:r>
            <a:r>
              <a:rPr lang="fr-FR" dirty="0" err="1"/>
              <a:t>tutto</a:t>
            </a:r>
            <a:r>
              <a:rPr lang="fr-FR" dirty="0"/>
              <a:t> va bene, </a:t>
            </a:r>
            <a:r>
              <a:rPr lang="fr-FR" dirty="0" err="1"/>
              <a:t>dà</a:t>
            </a:r>
            <a:r>
              <a:rPr lang="fr-FR" dirty="0"/>
              <a:t> al GA un </a:t>
            </a:r>
            <a:r>
              <a:rPr lang="fr-FR" dirty="0" err="1"/>
              <a:t>pollice</a:t>
            </a:r>
            <a:r>
              <a:rPr lang="fr-FR" dirty="0"/>
              <a:t> in su.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DQ, manda la </a:t>
            </a:r>
            <a:r>
              <a:rPr lang="fr-FR" dirty="0" err="1"/>
              <a:t>riserva</a:t>
            </a:r>
            <a:r>
              <a:rPr lang="fr-FR" dirty="0"/>
              <a:t> a </a:t>
            </a:r>
            <a:r>
              <a:rPr lang="fr-FR" dirty="0" err="1"/>
              <a:t>prendere</a:t>
            </a:r>
            <a:r>
              <a:rPr lang="fr-FR" dirty="0"/>
              <a:t> il </a:t>
            </a:r>
            <a:r>
              <a:rPr lang="fr-FR" dirty="0" err="1"/>
              <a:t>posto</a:t>
            </a:r>
            <a:r>
              <a:rPr lang="fr-FR" dirty="0"/>
              <a:t> del </a:t>
            </a:r>
            <a:r>
              <a:rPr lang="fr-FR" dirty="0" err="1"/>
              <a:t>giudice</a:t>
            </a:r>
            <a:r>
              <a:rPr lang="fr-F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Informa </a:t>
            </a:r>
            <a:r>
              <a:rPr lang="fr-FR" dirty="0" err="1"/>
              <a:t>rapidamente</a:t>
            </a:r>
            <a:r>
              <a:rPr lang="fr-FR" dirty="0"/>
              <a:t> il GA del </a:t>
            </a:r>
            <a:r>
              <a:rPr lang="fr-FR" dirty="0" err="1"/>
              <a:t>corridoio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DQ, via radio.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È </a:t>
            </a:r>
            <a:r>
              <a:rPr lang="fr-FR" dirty="0" err="1"/>
              <a:t>costantemente</a:t>
            </a:r>
            <a:r>
              <a:rPr lang="fr-FR" dirty="0"/>
              <a:t> </a:t>
            </a:r>
            <a:r>
              <a:rPr lang="fr-FR" dirty="0" err="1"/>
              <a:t>attento</a:t>
            </a:r>
            <a:r>
              <a:rPr lang="fr-FR" dirty="0"/>
              <a:t> alla sua squadra di </a:t>
            </a:r>
            <a:r>
              <a:rPr lang="fr-FR" dirty="0" err="1"/>
              <a:t>giudici</a:t>
            </a:r>
            <a:r>
              <a:rPr lang="fr-FR" dirty="0"/>
              <a:t> di </a:t>
            </a:r>
            <a:r>
              <a:rPr lang="fr-FR" dirty="0" err="1"/>
              <a:t>virata</a:t>
            </a:r>
            <a:r>
              <a:rPr lang="fr-F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fr-FR" b="1" dirty="0"/>
          </a:p>
          <a:p>
            <a:r>
              <a:rPr lang="fr-FR" b="1" dirty="0"/>
              <a:t>La </a:t>
            </a:r>
            <a:r>
              <a:rPr lang="fr-FR" b="1" dirty="0" err="1"/>
              <a:t>riserva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DQ o per </a:t>
            </a:r>
            <a:r>
              <a:rPr lang="fr-FR" dirty="0" err="1"/>
              <a:t>qualsiasi</a:t>
            </a:r>
            <a:r>
              <a:rPr lang="fr-FR" dirty="0"/>
              <a:t> </a:t>
            </a:r>
            <a:r>
              <a:rPr lang="fr-FR" dirty="0" err="1"/>
              <a:t>altra</a:t>
            </a:r>
            <a:r>
              <a:rPr lang="fr-FR" dirty="0"/>
              <a:t> </a:t>
            </a:r>
            <a:r>
              <a:rPr lang="fr-FR" dirty="0" err="1"/>
              <a:t>ragione</a:t>
            </a:r>
            <a:r>
              <a:rPr lang="fr-FR" dirty="0"/>
              <a:t>, il Capo </a:t>
            </a:r>
            <a:r>
              <a:rPr lang="fr-FR" dirty="0" err="1"/>
              <a:t>Virata</a:t>
            </a:r>
            <a:r>
              <a:rPr lang="fr-FR" dirty="0"/>
              <a:t> </a:t>
            </a:r>
            <a:r>
              <a:rPr lang="fr-FR" dirty="0" err="1"/>
              <a:t>chiederà</a:t>
            </a:r>
            <a:r>
              <a:rPr lang="fr-FR" dirty="0"/>
              <a:t> alla </a:t>
            </a:r>
            <a:r>
              <a:rPr lang="fr-FR" dirty="0" err="1"/>
              <a:t>riserva</a:t>
            </a:r>
            <a:r>
              <a:rPr lang="fr-FR" dirty="0"/>
              <a:t> di </a:t>
            </a:r>
            <a:r>
              <a:rPr lang="fr-FR" dirty="0" err="1"/>
              <a:t>sostituire</a:t>
            </a:r>
            <a:r>
              <a:rPr lang="fr-FR" dirty="0"/>
              <a:t> un </a:t>
            </a:r>
            <a:r>
              <a:rPr lang="fr-FR" dirty="0" err="1"/>
              <a:t>giudice</a:t>
            </a:r>
            <a:r>
              <a:rPr lang="fr-FR" dirty="0"/>
              <a:t> di </a:t>
            </a:r>
            <a:r>
              <a:rPr lang="fr-FR" dirty="0" err="1"/>
              <a:t>virata</a:t>
            </a:r>
            <a:r>
              <a:rPr lang="fr-FR" dirty="0"/>
              <a:t>..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Non </a:t>
            </a:r>
            <a:r>
              <a:rPr lang="fr-FR" dirty="0" err="1"/>
              <a:t>appena</a:t>
            </a:r>
            <a:r>
              <a:rPr lang="fr-FR" dirty="0"/>
              <a:t> il </a:t>
            </a:r>
            <a:r>
              <a:rPr lang="fr-FR" dirty="0" err="1"/>
              <a:t>giudice</a:t>
            </a:r>
            <a:r>
              <a:rPr lang="fr-FR" dirty="0"/>
              <a:t> di </a:t>
            </a:r>
            <a:r>
              <a:rPr lang="fr-FR" dirty="0" err="1"/>
              <a:t>virata</a:t>
            </a:r>
            <a:r>
              <a:rPr lang="fr-FR" dirty="0"/>
              <a:t> è in </a:t>
            </a:r>
            <a:r>
              <a:rPr lang="fr-FR" dirty="0" err="1"/>
              <a:t>grado</a:t>
            </a:r>
            <a:r>
              <a:rPr lang="fr-FR" dirty="0"/>
              <a:t> di </a:t>
            </a:r>
            <a:r>
              <a:rPr lang="fr-FR" dirty="0" err="1"/>
              <a:t>tornare</a:t>
            </a:r>
            <a:r>
              <a:rPr lang="fr-FR" dirty="0"/>
              <a:t> al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, la </a:t>
            </a:r>
            <a:r>
              <a:rPr lang="fr-FR" dirty="0" err="1"/>
              <a:t>riserva</a:t>
            </a:r>
            <a:r>
              <a:rPr lang="fr-FR" dirty="0"/>
              <a:t> </a:t>
            </a:r>
            <a:r>
              <a:rPr lang="fr-FR" dirty="0" err="1"/>
              <a:t>glielo</a:t>
            </a:r>
            <a:r>
              <a:rPr lang="fr-FR" dirty="0"/>
              <a:t> </a:t>
            </a:r>
            <a:r>
              <a:rPr lang="fr-FR" dirty="0" err="1"/>
              <a:t>restituisce</a:t>
            </a:r>
            <a:r>
              <a:rPr lang="fr-FR" dirty="0"/>
              <a:t> al termine di </a:t>
            </a:r>
            <a:r>
              <a:rPr lang="fr-FR" dirty="0" err="1"/>
              <a:t>una</a:t>
            </a:r>
            <a:r>
              <a:rPr lang="fr-FR" dirty="0"/>
              <a:t> gara.</a:t>
            </a:r>
          </a:p>
        </p:txBody>
      </p:sp>
    </p:spTree>
    <p:extLst>
      <p:ext uri="{BB962C8B-B14F-4D97-AF65-F5344CB8AC3E}">
        <p14:creationId xmlns:p14="http://schemas.microsoft.com/office/powerpoint/2010/main" val="26514620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Turn</a:t>
            </a:r>
            <a:r>
              <a:rPr lang="fr-CH" sz="4000" dirty="0"/>
              <a:t> end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CH" b="1" dirty="0"/>
              <a:t>Chief </a:t>
            </a:r>
            <a:r>
              <a:rPr lang="de-CH" b="1" dirty="0" err="1"/>
              <a:t>inspector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turns</a:t>
            </a:r>
            <a:endParaRPr lang="de-CH" b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observes the signals (raised thumb) from all ITs.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If everything is OK, gives signal to the referee with raised thumb.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In case of a DQ, he sends the substitute to the inspector's place.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immediately informs the referee by radio about the DQ with lane number.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is constantly attentive to his team of inspectors of turns</a:t>
            </a:r>
            <a:r>
              <a:rPr lang="fr-F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de-CH" b="1" dirty="0"/>
          </a:p>
          <a:p>
            <a:r>
              <a:rPr lang="de-CH" b="1" dirty="0"/>
              <a:t>Substitute </a:t>
            </a:r>
            <a:r>
              <a:rPr lang="de-CH" b="1" dirty="0" err="1"/>
              <a:t>inspectors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turns</a:t>
            </a:r>
            <a:r>
              <a:rPr lang="de-CH" b="1" dirty="0"/>
              <a:t> at turn end</a:t>
            </a:r>
            <a:endParaRPr lang="de-CH" dirty="0"/>
          </a:p>
          <a:p>
            <a:pPr marL="358775" indent="-358775">
              <a:buFont typeface="+mj-lt"/>
              <a:buAutoNum type="arabicPeriod"/>
            </a:pPr>
            <a:r>
              <a:rPr lang="en-US" dirty="0"/>
              <a:t>In case of a DQ, but also for other reasons, the chief inspector of turns can call the substitute to replace an IT.</a:t>
            </a:r>
          </a:p>
          <a:p>
            <a:pPr marL="358775" indent="-358775">
              <a:buFont typeface="+mj-lt"/>
              <a:buAutoNum type="arabicPeriod"/>
            </a:pPr>
            <a:r>
              <a:rPr lang="en-US" dirty="0"/>
              <a:t>As soon as the IT is able to recover his place, the substitute will continue to replace him until the end of the race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5957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Côté départ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/>
              <a:t>Les chronométreurs et juges de virage</a:t>
            </a:r>
            <a:endParaRPr lang="fr-FR" sz="2800" dirty="0"/>
          </a:p>
          <a:p>
            <a:pPr marL="342900" indent="-342900">
              <a:buFont typeface="+mj-lt"/>
              <a:buAutoNum type="arabicPeriod"/>
            </a:pPr>
            <a:r>
              <a:rPr lang="fr-FR" sz="2400" dirty="0"/>
              <a:t>Si tout est ok, les chronométreurs lèvent le pouce en direction du chef des chronométreurs.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 dirty="0"/>
              <a:t>Ils attendent une confirmation visuelle de leur chef en réponse au signe du pouce (signe de tête, regard).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 dirty="0"/>
              <a:t>En cas de DQ, le chronométreur ne fait aucun signe, il reste à sa place. Le chef des chronométreurs envoie la réserve pour le remplacer.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 dirty="0"/>
              <a:t>Le chronométreur se rend auprès du JA pour remplir la DQ.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 dirty="0"/>
              <a:t>Le chronométreur reprend ensuite sa place, à la fin d’une course.</a:t>
            </a:r>
          </a:p>
        </p:txBody>
      </p:sp>
    </p:spTree>
    <p:extLst>
      <p:ext uri="{BB962C8B-B14F-4D97-AF65-F5344CB8AC3E}">
        <p14:creationId xmlns:p14="http://schemas.microsoft.com/office/powerpoint/2010/main" val="21246276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Startseite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/>
              <a:t>Die Zeitnehmer und Wenderichter</a:t>
            </a:r>
            <a:endParaRPr lang="de-CH" dirty="0"/>
          </a:p>
          <a:p>
            <a:pPr marL="358775" indent="-358775">
              <a:buFont typeface="+mj-lt"/>
              <a:buAutoNum type="arabicPeriod"/>
            </a:pPr>
            <a:r>
              <a:rPr lang="de-CH" dirty="0"/>
              <a:t>Wenn alles OK ist, heben die Richter den Daumen in Richtung Chef Zeitnehmer</a:t>
            </a:r>
            <a:r>
              <a:rPr lang="fr-FR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Sie warten auf eine visuelle Bestätigung ihres Chefs als Antwort auf ihr Zeichen mit dem Daumen (Kopfzeichen, Blick).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Im Falle einer DQ macht der Zeitnehmer kein Zeichen, er bleibt auf seinem Platz stehen. Der Chef Zeitnehmer sendet die Reserve um ihn zu ersetzen.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Der Richter begibt sich zum Schiedsrichter um das DQ Formular auszufüllen.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/>
              <a:t>Der Zeitnehmer geht an seinen Platz zurück am Ende des / eines Laufes und löst die Reserve ab.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719819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Lato </a:t>
            </a:r>
            <a:r>
              <a:rPr lang="fr-CH" sz="4000" dirty="0" err="1"/>
              <a:t>partenza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I </a:t>
            </a:r>
            <a:r>
              <a:rPr lang="fr-FR" b="1" dirty="0" err="1"/>
              <a:t>cronometristi</a:t>
            </a:r>
            <a:r>
              <a:rPr lang="fr-FR" b="1" dirty="0"/>
              <a:t> e </a:t>
            </a:r>
            <a:r>
              <a:rPr lang="fr-FR" b="1" dirty="0" err="1"/>
              <a:t>giudici</a:t>
            </a:r>
            <a:r>
              <a:rPr lang="fr-FR" b="1" dirty="0"/>
              <a:t> di </a:t>
            </a:r>
            <a:r>
              <a:rPr lang="fr-FR" b="1" dirty="0" err="1"/>
              <a:t>virata</a:t>
            </a:r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Se </a:t>
            </a:r>
            <a:r>
              <a:rPr lang="fr-FR" dirty="0" err="1"/>
              <a:t>tutto</a:t>
            </a:r>
            <a:r>
              <a:rPr lang="fr-FR" dirty="0"/>
              <a:t> va bene, i </a:t>
            </a:r>
            <a:r>
              <a:rPr lang="fr-FR" dirty="0" err="1"/>
              <a:t>cronometristi</a:t>
            </a:r>
            <a:r>
              <a:rPr lang="fr-FR" dirty="0"/>
              <a:t> </a:t>
            </a:r>
            <a:r>
              <a:rPr lang="fr-FR" dirty="0" err="1"/>
              <a:t>danno</a:t>
            </a:r>
            <a:r>
              <a:rPr lang="fr-FR" dirty="0"/>
              <a:t> un </a:t>
            </a:r>
            <a:r>
              <a:rPr lang="fr-FR" dirty="0" err="1"/>
              <a:t>pollice</a:t>
            </a:r>
            <a:r>
              <a:rPr lang="fr-FR" dirty="0"/>
              <a:t> in su al Capo </a:t>
            </a:r>
            <a:r>
              <a:rPr lang="fr-FR" dirty="0" err="1"/>
              <a:t>Cronometrista</a:t>
            </a:r>
            <a:r>
              <a:rPr lang="fr-FR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err="1"/>
              <a:t>Aspettano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conferma</a:t>
            </a:r>
            <a:r>
              <a:rPr lang="fr-FR" dirty="0"/>
              <a:t> </a:t>
            </a:r>
            <a:r>
              <a:rPr lang="fr-FR" dirty="0" err="1"/>
              <a:t>visiva</a:t>
            </a:r>
            <a:r>
              <a:rPr lang="fr-FR" dirty="0"/>
              <a:t> dal </a:t>
            </a:r>
            <a:r>
              <a:rPr lang="fr-FR" dirty="0" err="1"/>
              <a:t>loro</a:t>
            </a:r>
            <a:r>
              <a:rPr lang="fr-FR" dirty="0"/>
              <a:t> capo in </a:t>
            </a:r>
            <a:r>
              <a:rPr lang="fr-FR" dirty="0" err="1"/>
              <a:t>risposta</a:t>
            </a:r>
            <a:r>
              <a:rPr lang="fr-FR" dirty="0"/>
              <a:t> al segno del </a:t>
            </a:r>
            <a:r>
              <a:rPr lang="fr-FR" dirty="0" err="1"/>
              <a:t>pollice</a:t>
            </a:r>
            <a:r>
              <a:rPr lang="fr-FR" dirty="0"/>
              <a:t> (</a:t>
            </a:r>
            <a:r>
              <a:rPr lang="fr-FR" dirty="0" err="1"/>
              <a:t>cenno</a:t>
            </a:r>
            <a:r>
              <a:rPr lang="fr-FR" dirty="0"/>
              <a:t>, </a:t>
            </a:r>
            <a:r>
              <a:rPr lang="fr-FR" dirty="0" err="1"/>
              <a:t>sguardo</a:t>
            </a:r>
            <a:r>
              <a:rPr lang="fr-FR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</a:t>
            </a:r>
            <a:r>
              <a:rPr lang="fr-FR" dirty="0" err="1"/>
              <a:t>una</a:t>
            </a:r>
            <a:r>
              <a:rPr lang="fr-FR" dirty="0"/>
              <a:t> DQ, il </a:t>
            </a:r>
            <a:r>
              <a:rPr lang="fr-FR" dirty="0" err="1"/>
              <a:t>giudice</a:t>
            </a:r>
            <a:r>
              <a:rPr lang="fr-FR" dirty="0"/>
              <a:t> non fa </a:t>
            </a:r>
            <a:r>
              <a:rPr lang="fr-FR" dirty="0" err="1"/>
              <a:t>alcun</a:t>
            </a:r>
            <a:r>
              <a:rPr lang="fr-FR" dirty="0"/>
              <a:t> segno, </a:t>
            </a:r>
            <a:r>
              <a:rPr lang="fr-FR" dirty="0" err="1"/>
              <a:t>rimane</a:t>
            </a:r>
            <a:r>
              <a:rPr lang="fr-FR" dirty="0"/>
              <a:t> al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. Il capo </a:t>
            </a:r>
            <a:r>
              <a:rPr lang="fr-FR" dirty="0" err="1"/>
              <a:t>cronometrista</a:t>
            </a:r>
            <a:r>
              <a:rPr lang="fr-FR" dirty="0"/>
              <a:t> manda la </a:t>
            </a:r>
            <a:r>
              <a:rPr lang="fr-FR" dirty="0" err="1"/>
              <a:t>riserva</a:t>
            </a:r>
            <a:r>
              <a:rPr lang="fr-FR" dirty="0"/>
              <a:t> a </a:t>
            </a:r>
            <a:r>
              <a:rPr lang="fr-FR" dirty="0" err="1"/>
              <a:t>sostituirlo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</a:t>
            </a:r>
            <a:r>
              <a:rPr lang="fr-FR" dirty="0" err="1"/>
              <a:t>giudice</a:t>
            </a:r>
            <a:r>
              <a:rPr lang="fr-FR" dirty="0"/>
              <a:t> va dal GA per </a:t>
            </a:r>
            <a:r>
              <a:rPr lang="fr-FR" dirty="0" err="1"/>
              <a:t>completare</a:t>
            </a:r>
            <a:r>
              <a:rPr lang="fr-FR" dirty="0"/>
              <a:t> la </a:t>
            </a:r>
            <a:r>
              <a:rPr lang="fr-FR" dirty="0" err="1"/>
              <a:t>squalifica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</a:t>
            </a:r>
            <a:r>
              <a:rPr lang="fr-FR" dirty="0" err="1"/>
              <a:t>giudice</a:t>
            </a:r>
            <a:r>
              <a:rPr lang="fr-FR" dirty="0"/>
              <a:t> </a:t>
            </a:r>
            <a:r>
              <a:rPr lang="fr-FR" dirty="0" err="1"/>
              <a:t>prende</a:t>
            </a:r>
            <a:r>
              <a:rPr lang="fr-FR" dirty="0"/>
              <a:t> </a:t>
            </a:r>
            <a:r>
              <a:rPr lang="fr-FR" dirty="0" err="1"/>
              <a:t>poi</a:t>
            </a:r>
            <a:r>
              <a:rPr lang="fr-FR" dirty="0"/>
              <a:t> il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 alla fine di </a:t>
            </a:r>
            <a:r>
              <a:rPr lang="fr-FR" dirty="0" err="1"/>
              <a:t>una</a:t>
            </a:r>
            <a:r>
              <a:rPr lang="fr-FR" dirty="0"/>
              <a:t> gara</a:t>
            </a:r>
          </a:p>
        </p:txBody>
      </p:sp>
    </p:spTree>
    <p:extLst>
      <p:ext uri="{BB962C8B-B14F-4D97-AF65-F5344CB8AC3E}">
        <p14:creationId xmlns:p14="http://schemas.microsoft.com/office/powerpoint/2010/main" val="352939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8CBC-1E28-DF47-8986-8FC9BDA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Judge‘s</a:t>
            </a:r>
            <a:r>
              <a:rPr lang="de-DE" dirty="0"/>
              <a:t> </a:t>
            </a:r>
            <a:r>
              <a:rPr lang="de-DE" dirty="0" err="1"/>
              <a:t>meeting</a:t>
            </a:r>
            <a:br>
              <a:rPr lang="de-DE" dirty="0"/>
            </a:br>
            <a:br>
              <a:rPr lang="de-DE" dirty="0"/>
            </a:br>
            <a:r>
              <a:rPr lang="fr-CH" b="1" dirty="0"/>
              <a:t>[</a:t>
            </a:r>
            <a:r>
              <a:rPr lang="de-DE" b="1" dirty="0"/>
              <a:t>Name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championship</a:t>
            </a:r>
            <a:r>
              <a:rPr lang="de-DE" b="1" dirty="0"/>
              <a:t>], </a:t>
            </a:r>
            <a:r>
              <a:rPr lang="fr-CH" b="1" dirty="0"/>
              <a:t>[Place], [Date]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1339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Start end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 err="1"/>
              <a:t>Timekeepers</a:t>
            </a:r>
            <a:r>
              <a:rPr lang="de-CH" b="1" dirty="0"/>
              <a:t> and </a:t>
            </a:r>
            <a:r>
              <a:rPr lang="de-CH" b="1" dirty="0" err="1"/>
              <a:t>inspectors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turns</a:t>
            </a: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everything is OK, the judges raise their thumbs in the direction of the chief timekeeper.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They wait for a non-verbal confirmation from their chief in response to their thumb signal (head signal, look).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 the case of a DQ, the timekeeper makes no sign and remains in place. The chief timekeeper sends the substitute timekeeper to replace him.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judge moves to the referee to fill in the DQ form.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timekeeper returns to his place at the end of the heat and replaces the substitute timekeeper.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0581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Côté départ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Le chef des chronométreurs et juges de virage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observe les pouces levés de tous les chronométreurs.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Si tout est ok, il lève son pouce à l’intention du JA.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En cas de DQ, il envoie la réserve prendre la place du chronométreur.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informe rapidement le JA du couloir de la DQ, par radio.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est attentif en permanence à son équipe de chronométreurs. </a:t>
            </a:r>
          </a:p>
          <a:p>
            <a:endParaRPr lang="fr-FR" b="1" dirty="0"/>
          </a:p>
          <a:p>
            <a:r>
              <a:rPr lang="fr-FR" b="1" dirty="0"/>
              <a:t>La réserve côté départ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En cas de DQ ou pour tout autre raison, le chef des chronométreurs demande à la réserve de remplacer un chronométreur.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Dès que le chronométreur peut reprendre son poste, la réserve le lui restitue à la fin d’une course.</a:t>
            </a:r>
          </a:p>
        </p:txBody>
      </p:sp>
    </p:spTree>
    <p:extLst>
      <p:ext uri="{BB962C8B-B14F-4D97-AF65-F5344CB8AC3E}">
        <p14:creationId xmlns:p14="http://schemas.microsoft.com/office/powerpoint/2010/main" val="5224839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 err="1"/>
              <a:t>Startseite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1" dirty="0"/>
              <a:t>Chef Zeitnehmer und Chef Wenderichter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2400" dirty="0"/>
              <a:t>Er beobachtet die Signale (erhobener Daumen) von allen ZN.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2400" dirty="0"/>
              <a:t>Wenn alles OK ist, Zeichen an SR mit erhobenem Daumen.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2400" dirty="0"/>
              <a:t>Bei einer DQ sendet er die Reserve an den Platz des Richters.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2400" dirty="0"/>
              <a:t>Er informiert SOFORT den Schiedsrichter per Funk über die DQ mit Bahnnummer.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2400" dirty="0"/>
              <a:t>Er ist dauernd aufmerksam für </a:t>
            </a:r>
            <a:r>
              <a:rPr lang="de-DE" sz="2400" dirty="0"/>
              <a:t>sein Team von Zeitnehmern</a:t>
            </a:r>
            <a:r>
              <a:rPr lang="fr-FR" sz="2400" dirty="0"/>
              <a:t>.</a:t>
            </a:r>
          </a:p>
          <a:p>
            <a:endParaRPr lang="de-CH" sz="2800" b="1" dirty="0"/>
          </a:p>
          <a:p>
            <a:r>
              <a:rPr lang="de-CH" sz="2800" b="1" dirty="0"/>
              <a:t>Die Reserve auf der Startseite</a:t>
            </a:r>
          </a:p>
          <a:p>
            <a:pPr marL="358775" indent="-358775">
              <a:buFont typeface="+mj-lt"/>
              <a:buAutoNum type="arabicPeriod"/>
            </a:pPr>
            <a:r>
              <a:rPr lang="de-CH" dirty="0"/>
              <a:t>Im Falle einer DQ, aber auch aus anderen Gründen, kann der Chef ZN die Reserve einsetzen um einen Richter zu ersetzen.</a:t>
            </a:r>
          </a:p>
          <a:p>
            <a:pPr marL="358775" indent="-358775">
              <a:buFont typeface="+mj-lt"/>
              <a:buAutoNum type="arabicPeriod"/>
            </a:pPr>
            <a:r>
              <a:rPr lang="de-CH" dirty="0"/>
              <a:t>Sobald der Richter seinen Platz wieder einnehmen kann, ersetzt die Reserve ihn noch bis zum Ende des Laufes.</a:t>
            </a:r>
          </a:p>
        </p:txBody>
      </p:sp>
    </p:spTree>
    <p:extLst>
      <p:ext uri="{BB962C8B-B14F-4D97-AF65-F5344CB8AC3E}">
        <p14:creationId xmlns:p14="http://schemas.microsoft.com/office/powerpoint/2010/main" val="30542582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Lato </a:t>
            </a:r>
            <a:r>
              <a:rPr lang="fr-CH" sz="4000" dirty="0" err="1"/>
              <a:t>partenza</a:t>
            </a:r>
            <a:endParaRPr lang="fr-CH" sz="4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Il Capo </a:t>
            </a:r>
            <a:r>
              <a:rPr lang="fr-FR" b="1" dirty="0" err="1"/>
              <a:t>Crono</a:t>
            </a:r>
            <a:r>
              <a:rPr lang="fr-FR" b="1" dirty="0"/>
              <a:t> e i </a:t>
            </a:r>
            <a:r>
              <a:rPr lang="fr-FR" b="1" dirty="0" err="1"/>
              <a:t>giudici</a:t>
            </a:r>
            <a:r>
              <a:rPr lang="fr-FR" b="1" dirty="0"/>
              <a:t> di </a:t>
            </a:r>
            <a:r>
              <a:rPr lang="fr-FR" b="1" dirty="0" err="1"/>
              <a:t>virata</a:t>
            </a:r>
            <a:endParaRPr lang="fr-FR" b="1" dirty="0"/>
          </a:p>
          <a:p>
            <a:pPr marL="342900" indent="-342900">
              <a:buFont typeface="+mj-lt"/>
              <a:buAutoNum type="arabicPeriod"/>
            </a:pPr>
            <a:r>
              <a:rPr lang="fr-FR" dirty="0" err="1"/>
              <a:t>Osserva</a:t>
            </a:r>
            <a:r>
              <a:rPr lang="fr-FR" dirty="0"/>
              <a:t> il </a:t>
            </a:r>
            <a:r>
              <a:rPr lang="fr-FR" dirty="0" err="1"/>
              <a:t>pollice</a:t>
            </a:r>
            <a:r>
              <a:rPr lang="fr-FR" dirty="0"/>
              <a:t> </a:t>
            </a:r>
            <a:r>
              <a:rPr lang="fr-FR" dirty="0" err="1"/>
              <a:t>alzato</a:t>
            </a:r>
            <a:r>
              <a:rPr lang="fr-FR" dirty="0"/>
              <a:t> di tutti i </a:t>
            </a:r>
            <a:r>
              <a:rPr lang="fr-FR" dirty="0" err="1"/>
              <a:t>cronometristi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Se </a:t>
            </a:r>
            <a:r>
              <a:rPr lang="fr-FR" dirty="0" err="1"/>
              <a:t>tutto</a:t>
            </a:r>
            <a:r>
              <a:rPr lang="fr-FR" dirty="0"/>
              <a:t> è a </a:t>
            </a:r>
            <a:r>
              <a:rPr lang="fr-FR" dirty="0" err="1"/>
              <a:t>posto</a:t>
            </a:r>
            <a:r>
              <a:rPr lang="fr-FR" dirty="0"/>
              <a:t>, </a:t>
            </a:r>
            <a:r>
              <a:rPr lang="fr-FR" dirty="0" err="1"/>
              <a:t>dà</a:t>
            </a:r>
            <a:r>
              <a:rPr lang="fr-FR" dirty="0"/>
              <a:t> il </a:t>
            </a:r>
            <a:r>
              <a:rPr lang="fr-FR" dirty="0" err="1"/>
              <a:t>pollice</a:t>
            </a:r>
            <a:r>
              <a:rPr lang="fr-FR" dirty="0"/>
              <a:t> in su al GA.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DQ, manda la </a:t>
            </a:r>
            <a:r>
              <a:rPr lang="fr-FR" dirty="0" err="1"/>
              <a:t>riserva</a:t>
            </a:r>
            <a:r>
              <a:rPr lang="fr-FR" dirty="0"/>
              <a:t> a </a:t>
            </a:r>
            <a:r>
              <a:rPr lang="fr-FR" dirty="0" err="1"/>
              <a:t>prendere</a:t>
            </a:r>
            <a:r>
              <a:rPr lang="fr-FR" dirty="0"/>
              <a:t> il </a:t>
            </a:r>
            <a:r>
              <a:rPr lang="fr-FR" dirty="0" err="1"/>
              <a:t>posto</a:t>
            </a:r>
            <a:r>
              <a:rPr lang="fr-FR" dirty="0"/>
              <a:t> del </a:t>
            </a:r>
            <a:r>
              <a:rPr lang="fr-FR" dirty="0" err="1"/>
              <a:t>cronometrista</a:t>
            </a:r>
            <a:r>
              <a:rPr lang="fr-FR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Informa </a:t>
            </a:r>
            <a:r>
              <a:rPr lang="fr-FR" dirty="0" err="1"/>
              <a:t>rapidamente</a:t>
            </a:r>
            <a:r>
              <a:rPr lang="fr-FR" dirty="0"/>
              <a:t> il GA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corsia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DQ, via radio.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È sempre </a:t>
            </a:r>
            <a:r>
              <a:rPr lang="fr-FR" dirty="0" err="1"/>
              <a:t>attento</a:t>
            </a:r>
            <a:r>
              <a:rPr lang="fr-FR" dirty="0"/>
              <a:t> alla sua squadra di </a:t>
            </a:r>
            <a:r>
              <a:rPr lang="fr-FR" dirty="0" err="1"/>
              <a:t>cronometristi</a:t>
            </a:r>
            <a:r>
              <a:rPr lang="fr-FR" dirty="0"/>
              <a:t> </a:t>
            </a:r>
          </a:p>
          <a:p>
            <a:endParaRPr lang="fr-FR" b="1" dirty="0"/>
          </a:p>
          <a:p>
            <a:r>
              <a:rPr lang="fr-FR" b="1" dirty="0"/>
              <a:t>La </a:t>
            </a:r>
            <a:r>
              <a:rPr lang="fr-FR" b="1" dirty="0" err="1"/>
              <a:t>riserva</a:t>
            </a:r>
            <a:r>
              <a:rPr lang="fr-FR" b="1" dirty="0"/>
              <a:t> dal lato </a:t>
            </a:r>
            <a:r>
              <a:rPr lang="fr-FR" b="1" dirty="0" err="1"/>
              <a:t>partenza</a:t>
            </a:r>
            <a:endParaRPr lang="fr-FR" b="1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In </a:t>
            </a:r>
            <a:r>
              <a:rPr lang="fr-FR" dirty="0" err="1"/>
              <a:t>caso</a:t>
            </a:r>
            <a:r>
              <a:rPr lang="fr-FR" dirty="0"/>
              <a:t> di DQ o per </a:t>
            </a:r>
            <a:r>
              <a:rPr lang="fr-FR" dirty="0" err="1"/>
              <a:t>qualsiasi</a:t>
            </a:r>
            <a:r>
              <a:rPr lang="fr-FR" dirty="0"/>
              <a:t> </a:t>
            </a:r>
            <a:r>
              <a:rPr lang="fr-FR" dirty="0" err="1"/>
              <a:t>altra</a:t>
            </a:r>
            <a:r>
              <a:rPr lang="fr-FR" dirty="0"/>
              <a:t> </a:t>
            </a:r>
            <a:r>
              <a:rPr lang="fr-FR" dirty="0" err="1"/>
              <a:t>ragione</a:t>
            </a:r>
            <a:r>
              <a:rPr lang="fr-FR" dirty="0"/>
              <a:t>, il Capo </a:t>
            </a:r>
            <a:r>
              <a:rPr lang="fr-FR" dirty="0" err="1"/>
              <a:t>Crono</a:t>
            </a:r>
            <a:r>
              <a:rPr lang="fr-FR" dirty="0"/>
              <a:t> </a:t>
            </a:r>
            <a:r>
              <a:rPr lang="fr-FR" dirty="0" err="1"/>
              <a:t>chiederà</a:t>
            </a:r>
            <a:r>
              <a:rPr lang="fr-FR" dirty="0"/>
              <a:t> alla </a:t>
            </a:r>
            <a:r>
              <a:rPr lang="fr-FR" dirty="0" err="1"/>
              <a:t>riserva</a:t>
            </a:r>
            <a:r>
              <a:rPr lang="fr-FR" dirty="0"/>
              <a:t> di </a:t>
            </a:r>
            <a:r>
              <a:rPr lang="fr-FR" dirty="0" err="1"/>
              <a:t>sostituire</a:t>
            </a:r>
            <a:r>
              <a:rPr lang="fr-FR" dirty="0"/>
              <a:t> un </a:t>
            </a:r>
            <a:r>
              <a:rPr lang="fr-FR" dirty="0" err="1"/>
              <a:t>cronometrista</a:t>
            </a:r>
            <a:r>
              <a:rPr lang="fr-F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Non </a:t>
            </a:r>
            <a:r>
              <a:rPr lang="fr-FR" dirty="0" err="1"/>
              <a:t>appena</a:t>
            </a:r>
            <a:r>
              <a:rPr lang="fr-FR" dirty="0"/>
              <a:t> il </a:t>
            </a:r>
            <a:r>
              <a:rPr lang="fr-FR" dirty="0" err="1"/>
              <a:t>cronometrista</a:t>
            </a:r>
            <a:r>
              <a:rPr lang="fr-FR" dirty="0"/>
              <a:t> è in </a:t>
            </a:r>
            <a:r>
              <a:rPr lang="fr-FR" dirty="0" err="1"/>
              <a:t>grado</a:t>
            </a:r>
            <a:r>
              <a:rPr lang="fr-FR" dirty="0"/>
              <a:t> di </a:t>
            </a:r>
            <a:r>
              <a:rPr lang="fr-FR" dirty="0" err="1"/>
              <a:t>tornare</a:t>
            </a:r>
            <a:r>
              <a:rPr lang="fr-FR" dirty="0"/>
              <a:t> al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, la </a:t>
            </a:r>
            <a:r>
              <a:rPr lang="fr-FR" dirty="0" err="1"/>
              <a:t>riserva</a:t>
            </a:r>
            <a:r>
              <a:rPr lang="fr-FR" dirty="0"/>
              <a:t> </a:t>
            </a:r>
            <a:r>
              <a:rPr lang="fr-FR" dirty="0" err="1"/>
              <a:t>glielo</a:t>
            </a:r>
            <a:r>
              <a:rPr lang="fr-FR" dirty="0"/>
              <a:t> </a:t>
            </a:r>
            <a:r>
              <a:rPr lang="fr-FR" dirty="0" err="1"/>
              <a:t>restituisce</a:t>
            </a:r>
            <a:r>
              <a:rPr lang="fr-FR" dirty="0"/>
              <a:t> al termine di </a:t>
            </a:r>
            <a:r>
              <a:rPr lang="fr-FR" dirty="0" err="1"/>
              <a:t>una</a:t>
            </a:r>
            <a:r>
              <a:rPr lang="fr-FR" dirty="0"/>
              <a:t> gara.</a:t>
            </a:r>
          </a:p>
        </p:txBody>
      </p:sp>
    </p:spTree>
    <p:extLst>
      <p:ext uri="{BB962C8B-B14F-4D97-AF65-F5344CB8AC3E}">
        <p14:creationId xmlns:p14="http://schemas.microsoft.com/office/powerpoint/2010/main" val="122601604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fr-CH" sz="4000" dirty="0"/>
              <a:t>Start end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/>
              <a:t>Chief </a:t>
            </a:r>
            <a:r>
              <a:rPr lang="de-CH" b="1" dirty="0" err="1"/>
              <a:t>timekeeper</a:t>
            </a:r>
            <a:r>
              <a:rPr lang="de-CH" b="1" dirty="0"/>
              <a:t> and </a:t>
            </a:r>
            <a:r>
              <a:rPr lang="de-CH" b="1" dirty="0" err="1"/>
              <a:t>chief</a:t>
            </a:r>
            <a:r>
              <a:rPr lang="de-CH" b="1" dirty="0"/>
              <a:t> </a:t>
            </a:r>
            <a:r>
              <a:rPr lang="de-CH" b="1" dirty="0" err="1"/>
              <a:t>inspector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turns</a:t>
            </a:r>
            <a:endParaRPr lang="de-CH" b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observes the signals (raised thumb) from all TKs.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If everything is OK, gives signal to the referee with raised thumb.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In case of a DQ, he sends the substitute to the judge’s place.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</a:t>
            </a:r>
            <a:r>
              <a:rPr lang="en-US" u="sng" dirty="0"/>
              <a:t>immediately</a:t>
            </a:r>
            <a:r>
              <a:rPr lang="en-US" dirty="0"/>
              <a:t> informs the referee by radio about the DQ with lane number.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 is constantly attentive to his team of timekeepers.</a:t>
            </a:r>
          </a:p>
          <a:p>
            <a:endParaRPr lang="de-CH" b="1" dirty="0"/>
          </a:p>
          <a:p>
            <a:r>
              <a:rPr lang="de-CH" b="1" dirty="0"/>
              <a:t>Substitutes at </a:t>
            </a:r>
            <a:r>
              <a:rPr lang="de-CH" b="1" dirty="0" err="1"/>
              <a:t>the</a:t>
            </a:r>
            <a:r>
              <a:rPr lang="de-CH" b="1" dirty="0"/>
              <a:t> </a:t>
            </a:r>
            <a:r>
              <a:rPr lang="de-CH" b="1" dirty="0" err="1"/>
              <a:t>start</a:t>
            </a:r>
            <a:r>
              <a:rPr lang="de-CH" b="1" dirty="0"/>
              <a:t> end</a:t>
            </a:r>
          </a:p>
          <a:p>
            <a:pPr marL="358775" indent="-358775">
              <a:buFont typeface="+mj-lt"/>
              <a:buAutoNum type="arabicPeriod"/>
            </a:pPr>
            <a:r>
              <a:rPr lang="en-US" dirty="0"/>
              <a:t>In case of a DQ, but also for other reasons, the chief timekeeper can call the substitute to replace a judge.</a:t>
            </a:r>
          </a:p>
          <a:p>
            <a:pPr marL="358775" indent="-358775">
              <a:buFont typeface="+mj-lt"/>
              <a:buAutoNum type="arabicPeriod"/>
            </a:pPr>
            <a:r>
              <a:rPr lang="en-US" dirty="0"/>
              <a:t>As soon as the judge is able to recover his place, the substitute will continue to replace him until the end of the race</a:t>
            </a:r>
            <a:r>
              <a:rPr lang="de-CH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147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7107710-8098-400E-ABBE-272EB5A4D324}"/>
              </a:ext>
            </a:extLst>
          </p:cNvPr>
          <p:cNvSpPr txBox="1">
            <a:spLocks/>
          </p:cNvSpPr>
          <p:nvPr/>
        </p:nvSpPr>
        <p:spPr>
          <a:xfrm>
            <a:off x="544945" y="457200"/>
            <a:ext cx="9317511" cy="854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b="0" i="0" kern="1200" spc="300" baseline="0">
                <a:solidFill>
                  <a:schemeClr val="tx1"/>
                </a:solidFill>
                <a:latin typeface="Hind Medium" panose="02000000000000000000" pitchFamily="2" charset="0"/>
                <a:ea typeface="+mj-ea"/>
                <a:cs typeface="Hind Medium" panose="02000000000000000000" pitchFamily="2" charset="0"/>
              </a:defRPr>
            </a:lvl1pPr>
          </a:lstStyle>
          <a:p>
            <a:r>
              <a:rPr lang="de-CH" dirty="0" err="1"/>
              <a:t>Présentations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6EBF903-E144-406C-84AC-4BD0F06A71E6}"/>
              </a:ext>
            </a:extLst>
          </p:cNvPr>
          <p:cNvSpPr txBox="1">
            <a:spLocks/>
          </p:cNvSpPr>
          <p:nvPr/>
        </p:nvSpPr>
        <p:spPr>
          <a:xfrm>
            <a:off x="544946" y="1579417"/>
            <a:ext cx="11222181" cy="4445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ind Light" panose="02000000000000000000" pitchFamily="2" charset="77"/>
                <a:ea typeface="+mn-ea"/>
                <a:cs typeface="Hind Light" panose="02000000000000000000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9563" algn="l"/>
              </a:tabLst>
            </a:pPr>
            <a:r>
              <a:rPr lang="fr-CH" dirty="0"/>
              <a:t>Délégué de la Direction SW	[...]				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Juge Arbitre	[...]	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Juge Arbitre Assistant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Juge Back Office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Starter 1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Starter 2	[...]</a:t>
            </a:r>
            <a:endParaRPr lang="fr-CH" b="1" dirty="0"/>
          </a:p>
          <a:p>
            <a:pPr>
              <a:tabLst>
                <a:tab pos="4119563" algn="l"/>
              </a:tabLst>
            </a:pPr>
            <a:r>
              <a:rPr lang="fr-CH" dirty="0"/>
              <a:t>Speaker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 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Responsable jury	[...]</a:t>
            </a:r>
          </a:p>
          <a:p>
            <a:pPr>
              <a:tabLst>
                <a:tab pos="4119563" algn="l"/>
              </a:tabLst>
            </a:pPr>
            <a:r>
              <a:rPr lang="fr-CH" dirty="0"/>
              <a:t>Président du Comité d’Organisation	[...]</a:t>
            </a:r>
          </a:p>
        </p:txBody>
      </p:sp>
    </p:spTree>
    <p:extLst>
      <p:ext uri="{BB962C8B-B14F-4D97-AF65-F5344CB8AC3E}">
        <p14:creationId xmlns:p14="http://schemas.microsoft.com/office/powerpoint/2010/main" val="241798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3710</Words>
  <Application>Microsoft Office PowerPoint</Application>
  <PresentationFormat>Breitbild</PresentationFormat>
  <Paragraphs>499</Paragraphs>
  <Slides>84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84</vt:i4>
      </vt:variant>
    </vt:vector>
  </HeadingPairs>
  <TitlesOfParts>
    <vt:vector size="89" baseType="lpstr">
      <vt:lpstr>Arial</vt:lpstr>
      <vt:lpstr>Calibri</vt:lpstr>
      <vt:lpstr>Hind Light</vt:lpstr>
      <vt:lpstr>Hind Medium</vt:lpstr>
      <vt:lpstr>Office</vt:lpstr>
      <vt:lpstr>Bienvenue   [Photo avec vue de la zone du championnat]</vt:lpstr>
      <vt:lpstr>Willkommen  [Foto mit Blick auf den Meisterschaftsbereich]</vt:lpstr>
      <vt:lpstr>Benvenuto  [Foto con vista sulla zona del campionato]</vt:lpstr>
      <vt:lpstr>Welcome  [Photo with view of the championships area]</vt:lpstr>
      <vt:lpstr>Séance de jury  [Titre du championnat], [Lieu], [Date]</vt:lpstr>
      <vt:lpstr>Richtersitzung  [Titel der Meisterschaft], [Ort], [Datum]</vt:lpstr>
      <vt:lpstr>Seduta della giuria  [Titolo del campionato], [Luogo], [Data]</vt:lpstr>
      <vt:lpstr>Judge‘s meeting  [Name of the championship], [Place], [Date]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Mario Zoller</dc:creator>
  <cp:lastModifiedBy>Nina Messerli</cp:lastModifiedBy>
  <cp:revision>52</cp:revision>
  <dcterms:created xsi:type="dcterms:W3CDTF">2020-10-12T08:53:34Z</dcterms:created>
  <dcterms:modified xsi:type="dcterms:W3CDTF">2021-10-09T09:12:38Z</dcterms:modified>
</cp:coreProperties>
</file>